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95"/>
  </p:notesMasterIdLst>
  <p:sldIdLst>
    <p:sldId id="681" r:id="rId3"/>
    <p:sldId id="684" r:id="rId4"/>
    <p:sldId id="595" r:id="rId5"/>
    <p:sldId id="618" r:id="rId6"/>
    <p:sldId id="608" r:id="rId7"/>
    <p:sldId id="649" r:id="rId8"/>
    <p:sldId id="617" r:id="rId9"/>
    <p:sldId id="619" r:id="rId10"/>
    <p:sldId id="621" r:id="rId11"/>
    <p:sldId id="607" r:id="rId12"/>
    <p:sldId id="620" r:id="rId13"/>
    <p:sldId id="610" r:id="rId14"/>
    <p:sldId id="623" r:id="rId15"/>
    <p:sldId id="596" r:id="rId16"/>
    <p:sldId id="604" r:id="rId17"/>
    <p:sldId id="650" r:id="rId18"/>
    <p:sldId id="673" r:id="rId19"/>
    <p:sldId id="611" r:id="rId20"/>
    <p:sldId id="615" r:id="rId21"/>
    <p:sldId id="651" r:id="rId22"/>
    <p:sldId id="612" r:id="rId23"/>
    <p:sldId id="614" r:id="rId24"/>
    <p:sldId id="616" r:id="rId25"/>
    <p:sldId id="652" r:id="rId26"/>
    <p:sldId id="674" r:id="rId27"/>
    <p:sldId id="675" r:id="rId28"/>
    <p:sldId id="658" r:id="rId29"/>
    <p:sldId id="598" r:id="rId30"/>
    <p:sldId id="599" r:id="rId31"/>
    <p:sldId id="600" r:id="rId32"/>
    <p:sldId id="601" r:id="rId33"/>
    <p:sldId id="602" r:id="rId34"/>
    <p:sldId id="603" r:id="rId35"/>
    <p:sldId id="661" r:id="rId36"/>
    <p:sldId id="662" r:id="rId37"/>
    <p:sldId id="663" r:id="rId38"/>
    <p:sldId id="659" r:id="rId39"/>
    <p:sldId id="660" r:id="rId40"/>
    <p:sldId id="664" r:id="rId41"/>
    <p:sldId id="657" r:id="rId42"/>
    <p:sldId id="665" r:id="rId43"/>
    <p:sldId id="668" r:id="rId44"/>
    <p:sldId id="669" r:id="rId45"/>
    <p:sldId id="670" r:id="rId46"/>
    <p:sldId id="683" r:id="rId47"/>
    <p:sldId id="522" r:id="rId48"/>
    <p:sldId id="655" r:id="rId49"/>
    <p:sldId id="624" r:id="rId50"/>
    <p:sldId id="671" r:id="rId51"/>
    <p:sldId id="591" r:id="rId52"/>
    <p:sldId id="592" r:id="rId53"/>
    <p:sldId id="593" r:id="rId54"/>
    <p:sldId id="545" r:id="rId55"/>
    <p:sldId id="546" r:id="rId56"/>
    <p:sldId id="654" r:id="rId57"/>
    <p:sldId id="547" r:id="rId58"/>
    <p:sldId id="653" r:id="rId59"/>
    <p:sldId id="594" r:id="rId60"/>
    <p:sldId id="548" r:id="rId61"/>
    <p:sldId id="551" r:id="rId62"/>
    <p:sldId id="549" r:id="rId63"/>
    <p:sldId id="550" r:id="rId64"/>
    <p:sldId id="552" r:id="rId65"/>
    <p:sldId id="553" r:id="rId66"/>
    <p:sldId id="554" r:id="rId67"/>
    <p:sldId id="555" r:id="rId68"/>
    <p:sldId id="569" r:id="rId69"/>
    <p:sldId id="571" r:id="rId70"/>
    <p:sldId id="572" r:id="rId71"/>
    <p:sldId id="556" r:id="rId72"/>
    <p:sldId id="557" r:id="rId73"/>
    <p:sldId id="558" r:id="rId74"/>
    <p:sldId id="559" r:id="rId75"/>
    <p:sldId id="585" r:id="rId76"/>
    <p:sldId id="590" r:id="rId77"/>
    <p:sldId id="586" r:id="rId78"/>
    <p:sldId id="682" r:id="rId79"/>
    <p:sldId id="560" r:id="rId80"/>
    <p:sldId id="561" r:id="rId81"/>
    <p:sldId id="573" r:id="rId82"/>
    <p:sldId id="563" r:id="rId83"/>
    <p:sldId id="564" r:id="rId84"/>
    <p:sldId id="565" r:id="rId85"/>
    <p:sldId id="566" r:id="rId86"/>
    <p:sldId id="567" r:id="rId87"/>
    <p:sldId id="568" r:id="rId88"/>
    <p:sldId id="678" r:id="rId89"/>
    <p:sldId id="679" r:id="rId90"/>
    <p:sldId id="680" r:id="rId91"/>
    <p:sldId id="676" r:id="rId92"/>
    <p:sldId id="677" r:id="rId93"/>
    <p:sldId id="570" r:id="rId9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2042" autoAdjust="0"/>
  </p:normalViewPr>
  <p:slideViewPr>
    <p:cSldViewPr snapToGrid="0">
      <p:cViewPr varScale="1">
        <p:scale>
          <a:sx n="87" d="100"/>
          <a:sy n="87" d="100"/>
        </p:scale>
        <p:origin x="2360"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7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CB02447C-15FB-514A-8C9E-9902A5AD48A4}" type="slidenum">
              <a:rPr lang="en-US"/>
              <a:pPr>
                <a:defRPr/>
              </a:pPr>
              <a:t>‹#›</a:t>
            </a:fld>
            <a:endParaRPr lang="en-US"/>
          </a:p>
        </p:txBody>
      </p:sp>
    </p:spTree>
    <p:extLst>
      <p:ext uri="{BB962C8B-B14F-4D97-AF65-F5344CB8AC3E}">
        <p14:creationId xmlns:p14="http://schemas.microsoft.com/office/powerpoint/2010/main" val="23815248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354CA9E-1662-5749-8907-0FAC18BE2A4E}" type="slidenum">
              <a:rPr lang="en-US"/>
              <a:pPr/>
              <a:t>11</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0C91A81-3F63-DF43-B8AB-E3690E2FFE53}" type="slidenum">
              <a:rPr lang="en-US"/>
              <a:pPr/>
              <a:t>12</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42820D7-D2FD-0F4C-8FE8-31E3EBC4A777}" type="slidenum">
              <a:rPr lang="en-US"/>
              <a:pPr/>
              <a:t>13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E99452A-82A9-FD4C-98EB-60DCFE52596F}" type="slidenum">
              <a:rPr lang="en-US"/>
              <a:pPr/>
              <a:t>14</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741AC8C-7476-8945-881A-9C99731E5C00}" type="slidenum">
              <a:rPr lang="en-US"/>
              <a:pPr/>
              <a:t>15</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407C030-DBFB-D94E-8F84-740847333429}" type="slidenum">
              <a:rPr lang="en-US"/>
              <a:pPr/>
              <a:t>16</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50E6D57-20E0-B940-BBB3-2869936AA0D7}" type="slidenum">
              <a:rPr lang="en-US"/>
              <a:pPr/>
              <a:t>17</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0D7D936-4E3F-4D43-AF70-425805ECB859}" type="slidenum">
              <a:rPr lang="en-US"/>
              <a:pPr/>
              <a:t>18</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DADE31B-FD42-F747-8D42-90202F0B7847}" type="slidenum">
              <a:rPr lang="en-US"/>
              <a:pPr/>
              <a:t>19</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46AB5EB-178C-4A4B-B8B0-E68E363FFCAF}" type="slidenum">
              <a:rPr lang="en-US"/>
              <a:pPr/>
              <a:t>20</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9DB08-7634-FA41-A455-071D79C8ED17}"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02FF826-D0FD-3848-B0B7-DDA60E693EC7}" type="slidenum">
              <a:rPr lang="en-US"/>
              <a:pPr/>
              <a:t>21</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AD425B2-A715-2748-8EF8-A2528C6153AC}" type="slidenum">
              <a:rPr lang="en-US"/>
              <a:pPr/>
              <a:t>22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7B6A7EB-F578-324A-90B5-07A33E9B9B91}" type="slidenum">
              <a:rPr lang="en-US"/>
              <a:pPr/>
              <a:t>23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24</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25</a:t>
            </a:fld>
            <a:endParaRPr lang="en-US"/>
          </a:p>
        </p:txBody>
      </p:sp>
      <p:sp>
        <p:nvSpPr>
          <p:cNvPr id="74755" name="Rectangle 2"/>
          <p:cNvSpPr>
            <a:spLocks noGrp="1" noRot="1" noChangeAspect="1" noChangeArrowheads="1" noTextEdit="1"/>
          </p:cNvSpPr>
          <p:nvPr>
            <p:ph type="sldImg"/>
          </p:nvPr>
        </p:nvSpPr>
        <p:spPr>
          <a:xfrm>
            <a:off x="1143000" y="685800"/>
            <a:ext cx="4572000" cy="3429000"/>
          </a:xfrm>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98E7C4D-4ACA-9C41-A68D-F02937AFE3B4}" type="slidenum">
              <a:rPr lang="en-US"/>
              <a:pPr/>
              <a:t>27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C7D1409-C911-8A48-9D95-75D55E703F28}" type="slidenum">
              <a:rPr lang="en-US"/>
              <a:pPr/>
              <a:t>28</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0D2F6BE-037E-774A-A55D-5D7681078224}" type="slidenum">
              <a:rPr lang="en-US"/>
              <a:pPr/>
              <a:t>29</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5B91D0F-9590-4A4C-8FF3-3693AD25DA53}" type="slidenum">
              <a:rPr lang="en-US"/>
              <a:pPr/>
              <a:t>30</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3B033DE-100F-644A-BE85-976A2353B5A4}" type="slidenum">
              <a:rPr lang="en-US"/>
              <a:pPr/>
              <a:t>31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4101EDB-8ABC-1A4C-A60C-DD72709D7311}" type="slidenum">
              <a:rPr lang="en-US"/>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B6D8847-58A7-5E4A-9C53-96EE10DAF4A1}" type="slidenum">
              <a:rPr lang="en-US"/>
              <a:pPr/>
              <a:t>32</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876813B-9075-9B4D-93E3-2D19F5C7B213}" type="slidenum">
              <a:rPr lang="en-US"/>
              <a:pPr/>
              <a:t>33</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31D2015-18EB-014B-9801-2FF8C124F131}" type="slidenum">
              <a:rPr lang="en-US"/>
              <a:pPr/>
              <a:t>34</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D174064-5CC4-FF4E-95DB-0627BBEFD16C}" type="slidenum">
              <a:rPr lang="en-US"/>
              <a:pPr/>
              <a:t>35</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77C2114D-B7A3-BA41-9989-B7AF742F049D}" type="slidenum">
              <a:rPr lang="en-US"/>
              <a:pPr/>
              <a:t>36</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60316A6-95B6-5340-816F-26C0A7E9D016}" type="slidenum">
              <a:rPr lang="en-US"/>
              <a:pPr/>
              <a:t>37</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2830F6E-4853-D647-B809-CDBF142FA5F9}" type="slidenum">
              <a:rPr lang="en-US"/>
              <a:pPr/>
              <a:t>38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91EDBC2-FE76-5A46-A640-C1A6A1A9111C}" type="slidenum">
              <a:rPr lang="en-US"/>
              <a:pPr/>
              <a:t>39</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163C5DD-7278-6440-8CCF-A482B0CB9C9C}" type="slidenum">
              <a:rPr lang="en-US"/>
              <a:pPr/>
              <a:t>40</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2562E81-E30D-E948-A77C-FC0C3F167E07}" type="slidenum">
              <a:rPr lang="en-US"/>
              <a:pPr/>
              <a:t>41</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A08F27F-00C3-614F-BDD4-A6FDCF2C59F0}" type="slidenum">
              <a:rPr lang="en-US"/>
              <a:pPr/>
              <a:t>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1D64979-F0F4-FC48-9A01-70B1357D22E3}" type="slidenum">
              <a:rPr lang="en-US"/>
              <a:pPr/>
              <a:t>42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01EFD8F-39E7-1846-8296-6A6F08DA6C33}" type="slidenum">
              <a:rPr lang="en-US"/>
              <a:pPr/>
              <a:t>43</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E8E0AA3-BF6F-494A-A131-3B7B9569B43C}" type="slidenum">
              <a:rPr lang="en-US"/>
              <a:pPr/>
              <a:t>44</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3DACFE5-CBB3-A94A-9EF5-6AED33C316F0}" type="slidenum">
              <a:rPr lang="en-US"/>
              <a:pPr/>
              <a:t>46</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6D2B7B8-F6DC-1847-B09A-87476EEEA887}" type="slidenum">
              <a:rPr lang="en-US"/>
              <a:pPr/>
              <a:t>47</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B72E1EF-3D82-7745-99C6-64FD9B754B1F}" type="slidenum">
              <a:rPr lang="en-US"/>
              <a:pPr/>
              <a:t>48</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D3A3F26-5D4D-E045-BF69-F0E6A198D708}" type="slidenum">
              <a:rPr lang="en-US"/>
              <a:pPr/>
              <a:t>49</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1869753-F550-2B49-97E4-C304492018C9}" type="slidenum">
              <a:rPr lang="en-US"/>
              <a:pPr/>
              <a:t>50</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35A68E93-9197-4445-A4D6-D1B9D2DE5F30}" type="slidenum">
              <a:rPr lang="en-US"/>
              <a:pPr/>
              <a:t>51</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ABE58903-5D53-B84C-8007-6DB9EF31889E}" type="slidenum">
              <a:rPr lang="en-US"/>
              <a:pPr/>
              <a:t>52</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3C79E5-40D3-2B4E-9C65-04776E743B0E}" type="slidenum">
              <a:rPr lang="en-US"/>
              <a:pPr/>
              <a:t>6</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50D573D-B1CA-E548-9E27-C54FEDEBC1C7}" type="slidenum">
              <a:rPr lang="en-US"/>
              <a:pPr/>
              <a:t>53</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47FAB6C-5333-ED4D-B328-F187E58F8502}" type="slidenum">
              <a:rPr lang="en-US"/>
              <a:pPr/>
              <a:t>54</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A3D49A3-16D6-4B4D-98B2-0090629F95A2}" type="slidenum">
              <a:rPr lang="en-US"/>
              <a:pPr/>
              <a:t>55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F862865-635E-5C47-90E7-2AC3E09F7343}" type="slidenum">
              <a:rPr lang="en-US"/>
              <a:pPr/>
              <a:t>56</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82F81D1-CF90-1A4F-ABDB-19BE6FB429E0}" type="slidenum">
              <a:rPr lang="en-US"/>
              <a:pPr/>
              <a:t>57</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A57C5B87-6A4B-6449-B516-83646851A594}" type="slidenum">
              <a:rPr lang="en-US"/>
              <a:pPr/>
              <a:t>58</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97FEB26-2B5E-6344-A5F1-75BC6C1F8245}" type="slidenum">
              <a:rPr lang="en-US"/>
              <a:pPr/>
              <a:t>59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DBBC4F8-D0C2-D64E-B35C-0DEE0E2BBE46}" type="slidenum">
              <a:rPr lang="en-US"/>
              <a:pPr/>
              <a:t>60</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19FB7C2-05EC-484F-8489-6A8222F1CC55}" type="slidenum">
              <a:rPr lang="en-US"/>
              <a:pPr/>
              <a:t>61</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AF85C9C7-0A95-014E-A7A6-C070EB4BF465}" type="slidenum">
              <a:rPr lang="en-US"/>
              <a:pPr/>
              <a:t>62</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5D42486-F874-1F49-957D-3265113AE9C6}" type="slidenum">
              <a:rPr lang="en-US"/>
              <a:pPr/>
              <a:t>7</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E23C746E-59B1-C147-9CA5-B4097A5D86EB}" type="slidenum">
              <a:rPr lang="en-US"/>
              <a:pPr/>
              <a:t>63</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390533-6CE1-294D-8740-B18CF841FE20}" type="slidenum">
              <a:rPr lang="en-US"/>
              <a:pPr/>
              <a:t>64</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DF3209B6-E836-BB49-826B-D79B4D7626EB}" type="slidenum">
              <a:rPr lang="en-US"/>
              <a:pPr/>
              <a:t>65</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B517636-85FE-B145-BF2A-AAC975576C8D}" type="slidenum">
              <a:rPr lang="en-US"/>
              <a:pPr/>
              <a:t>66</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029316-7060-0540-AA03-20C540F74859}" type="slidenum">
              <a:rPr lang="en-US"/>
              <a:pPr/>
              <a:t>67</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1580288-F0E9-F34C-8B24-0FA360D62545}" type="slidenum">
              <a:rPr lang="en-US"/>
              <a:pPr/>
              <a:t>68</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FDECAFD-9268-6144-8C6D-598CFC33E05E}" type="slidenum">
              <a:rPr lang="en-US"/>
              <a:pPr/>
              <a:t>69</a:t>
            </a:fld>
            <a:endParaRPr 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9AE83F05-CB6B-DE41-B99A-5A4A3E627DA1}" type="slidenum">
              <a:rPr lang="en-US"/>
              <a:pPr/>
              <a:t>70</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ED33D28-9C2B-FA44-A359-14B6C90281A0}" type="slidenum">
              <a:rPr lang="en-US"/>
              <a:pPr/>
              <a:t>71</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19B6BA6-1219-DA48-A406-583AEFB9EC0E}" type="slidenum">
              <a:rPr lang="en-US"/>
              <a:pPr/>
              <a:t>72</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BFC542-3536-7C42-93F3-FB3970312B4F}" type="slidenum">
              <a:rPr lang="en-US"/>
              <a:pPr/>
              <a:t>8</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838F5E04-B681-734A-A004-62C01F759FF8}" type="slidenum">
              <a:rPr lang="en-US"/>
              <a:pPr/>
              <a:t>73</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s-ES" dirty="0">
              <a:ea typeface="ＭＳ Ｐゴシック" charset="-128"/>
              <a:cs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D5D5B38-DE2E-A442-9D4D-A53482A560A9}" type="slidenum">
              <a:rPr lang="en-US"/>
              <a:pPr/>
              <a:t>74</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87D29479-D5DB-034A-A30E-55FA33629CAA}" type="slidenum">
              <a:rPr lang="en-US"/>
              <a:pPr/>
              <a:t>75</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14725FF-989E-2C47-8C15-EE983E4C65D9}" type="slidenum">
              <a:rPr lang="en-US"/>
              <a:pPr/>
              <a:t>76</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6A21C4EC-2CBC-9F4F-A332-D43665208061}" type="slidenum">
              <a:rPr lang="en-US"/>
              <a:pPr/>
              <a:t>78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89643875-3CA9-BA4D-9CB9-A98F99E2079E}" type="slidenum">
              <a:rPr lang="en-US"/>
              <a:pPr/>
              <a:t>79</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EEF70925-7159-5A4A-92A3-080C7F0E552F}" type="slidenum">
              <a:rPr lang="en-US"/>
              <a:pPr/>
              <a:t>80</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4A7B4099-4517-7F4B-A16A-D9F45A5102F9}" type="slidenum">
              <a:rPr lang="en-US"/>
              <a:pPr/>
              <a:t>81</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014FA733-1F7F-CD41-B8A0-F65A3786A33F}" type="slidenum">
              <a:rPr lang="en-US"/>
              <a:pPr/>
              <a:t>82</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D00D5A78-764B-6244-80C2-547A4CECECB6}" type="slidenum">
              <a:rPr lang="en-US"/>
              <a:pPr/>
              <a:t>83</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7DE23E5-77AD-1A48-A9E1-2B4ADEB2733E}" type="slidenum">
              <a:rPr lang="en-US"/>
              <a:pPr/>
              <a:t>9</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s-ES" dirty="0">
                <a:latin typeface="Arial" charset="0"/>
              </a:rPr>
              <a:t>https://</a:t>
            </a:r>
            <a:r>
              <a:rPr lang="es-ES" dirty="0" err="1">
                <a:latin typeface="Arial" charset="0"/>
              </a:rPr>
              <a:t>www.falstad.com</a:t>
            </a:r>
            <a:r>
              <a:rPr lang="es-ES" dirty="0">
                <a:latin typeface="Arial" charset="0"/>
              </a:rPr>
              <a:t>/</a:t>
            </a:r>
            <a:r>
              <a:rPr lang="es-ES" dirty="0" err="1">
                <a:latin typeface="Arial" charset="0"/>
              </a:rPr>
              <a:t>ripple</a:t>
            </a:r>
            <a:r>
              <a:rPr lang="es-ES" dirty="0">
                <a:latin typeface="Arial" charset="0"/>
              </a:rPr>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ES" dirty="0">
              <a:latin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s-ES" dirty="0">
              <a:latin typeface="Arial" charset="0"/>
            </a:endParaRPr>
          </a:p>
          <a:p>
            <a:pPr eaLnBrk="1" hangingPunct="1"/>
            <a:endParaRPr lang="es-ES" dirty="0">
              <a:ea typeface="ＭＳ Ｐゴシック" charset="-128"/>
              <a:cs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37EDEF6-A130-064D-A59A-68CE8D9E6B5C}" type="slidenum">
              <a:rPr lang="en-US"/>
              <a:pPr/>
              <a:t>84</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D59401-DEEC-2B4B-9484-274B6D8E2F68}" type="slidenum">
              <a:rPr lang="en-US"/>
              <a:pPr/>
              <a:t>85</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86</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87</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89</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90</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91</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E3FCCD79-8809-874C-8A67-843889C0456D}" type="slidenum">
              <a:rPr lang="en-US"/>
              <a:pPr/>
              <a:t>92</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76BD54-FD9B-534C-AC35-C3A896BE39BF}" type="slidenum">
              <a:rPr lang="en-US"/>
              <a:pPr/>
              <a:t>10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solidFill>
              <a:srgbClr val="FFFFFF"/>
            </a:solid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Introducción</a:t>
            </a:r>
          </a:p>
          <a:p>
            <a:pPr>
              <a:defRPr/>
            </a:pPr>
            <a:endParaRPr lang="es-CL">
              <a:solidFill>
                <a:srgbClr val="3399FF"/>
              </a:solidFill>
            </a:endParaRPr>
          </a:p>
          <a:p>
            <a:pPr>
              <a:defRPr/>
            </a:pPr>
            <a:r>
              <a:rPr lang="es-CL">
                <a:solidFill>
                  <a:srgbClr val="3399FF"/>
                </a:solidFill>
              </a:rPr>
              <a:t>Luz, espectro y percepción visual</a:t>
            </a:r>
          </a:p>
          <a:p>
            <a:pPr>
              <a:defRPr/>
            </a:pPr>
            <a:endParaRPr lang="es-CL">
              <a:solidFill>
                <a:srgbClr val="3399FF"/>
              </a:solidFill>
            </a:endParaRPr>
          </a:p>
          <a:p>
            <a:pPr>
              <a:defRPr/>
            </a:pPr>
            <a:r>
              <a:rPr lang="es-CL">
                <a:solidFill>
                  <a:srgbClr val="3399FF"/>
                </a:solidFill>
              </a:rPr>
              <a:t>Adquisición de imágenes</a:t>
            </a:r>
          </a:p>
          <a:p>
            <a:pPr>
              <a:defRPr/>
            </a:pPr>
            <a:endParaRPr lang="es-CL">
              <a:solidFill>
                <a:srgbClr val="3399FF"/>
              </a:solidFill>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upload.wikimedia.org/wikipedia/en/c/c3/HuygensDiffraction.jp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upload.wikimedia.org/wikipedia/en/3/3c/Wave_Diffraction_4Lambda_Slit.png"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es.wikipedia.org/wiki/Imagen:Heinrich_Rudolf_Hertz.jpg"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es.wikipedia.org/wiki/Imagen:Albert_Einstein_Head.jpg" TargetMode="External"/><Relationship Id="rId7" Type="http://schemas.openxmlformats.org/officeDocument/2006/relationships/hyperlink" Target="http://upload.wikimedia.org/wikipedia/commons/a/a0/Military_laser_experiment.jp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hyperlink" Target="http://es.wikipedia.org/wiki/Imagen:Max_planck.jpg" TargetMode="Externa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hyperlink" Target="http://upload.wikimedia.org/wikipedia/commons/5/55/Licht.jp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http://upload.wikimedia.org/wikipedia/commons/e/e4/Roentgen-x-ray-von-kollikers-hand.j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3.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upload.wikimedia.org/wikipedia/commons/f/fb/PrismAndLight.jp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jpeg"/></Relationships>
</file>

<file path=ppt/slides/_rels/slide34.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37.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Image:GodfreyKneller-IsaacNewton-1689.jp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youtube.com/watch?v=AsKeu4wm3XI&amp;feature=related" TargetMode="External"/><Relationship Id="rId4" Type="http://schemas.openxmlformats.org/officeDocument/2006/relationships/hyperlink" Target="http://www.youtube.com/watch?v=PmD7Tjb6yKo&amp;feature=relate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upload.wikimedia.org/wikipedia/commons/b/b9/Refraction-with-soda-straw.jp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upload.wikimedia.org/wikipedia/commons/6/62/Pencil_in_a_bowl_of_water.png" TargetMode="Externa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upload.wikimedia.org/wikipedia/commons/a/a3/Eye_dilate.gif"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4.gi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upload.wikimedia.org/wikipedia/commons/1/18/Mirror_image_reversal.gif"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Image:Christiaan_Huygens-painting.jpe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upload.wikimedia.org/wikipedia/commons/3/35/Onde_electromagnetique.svg" TargetMode="Externa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86.xml"/><Relationship Id="rId16"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9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50223" y="1690179"/>
            <a:ext cx="4010232"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s-CL" sz="2400" b="1" dirty="0">
                <a:solidFill>
                  <a:srgbClr val="FFFFFF"/>
                </a:solidFill>
                <a:latin typeface="Trebuchet MS"/>
                <a:cs typeface="Trebuchet MS"/>
              </a:rPr>
              <a:t>Luz, espectro, percepción</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1 ]</a:t>
            </a:r>
          </a:p>
        </p:txBody>
      </p:sp>
    </p:spTree>
    <p:extLst>
      <p:ext uri="{BB962C8B-B14F-4D97-AF65-F5344CB8AC3E}">
        <p14:creationId xmlns:p14="http://schemas.microsoft.com/office/powerpoint/2010/main" val="22280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5059" name="Picture 11" descr="Wavepanel"/>
          <p:cNvPicPr>
            <a:picLocks noChangeAspect="1" noChangeArrowheads="1"/>
          </p:cNvPicPr>
          <p:nvPr/>
        </p:nvPicPr>
        <p:blipFill>
          <a:blip r:embed="rId3"/>
          <a:srcRect/>
          <a:stretch>
            <a:fillRect/>
          </a:stretch>
        </p:blipFill>
        <p:spPr bwMode="auto">
          <a:xfrm>
            <a:off x="1997075" y="1031875"/>
            <a:ext cx="5022850" cy="502285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76213" y="76200"/>
            <a:ext cx="15255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Difracción ]</a:t>
            </a:r>
            <a:endParaRPr lang="en-US">
              <a:solidFill>
                <a:srgbClr val="3333CC"/>
              </a:solidFill>
            </a:endParaRPr>
          </a:p>
        </p:txBody>
      </p:sp>
      <p:pic>
        <p:nvPicPr>
          <p:cNvPr id="47107" name="Picture 3" descr="Image:HuygensDiffraction.jpg">
            <a:hlinkClick r:id="rId3"/>
          </p:cNvPr>
          <p:cNvPicPr>
            <a:picLocks noChangeAspect="1" noChangeArrowheads="1"/>
          </p:cNvPicPr>
          <p:nvPr/>
        </p:nvPicPr>
        <p:blipFill>
          <a:blip r:embed="rId4"/>
          <a:srcRect/>
          <a:stretch>
            <a:fillRect/>
          </a:stretch>
        </p:blipFill>
        <p:spPr bwMode="auto">
          <a:xfrm>
            <a:off x="1016000" y="1104900"/>
            <a:ext cx="2203450" cy="4751388"/>
          </a:xfrm>
          <a:prstGeom prst="rect">
            <a:avLst/>
          </a:prstGeom>
          <a:noFill/>
          <a:ln w="9525">
            <a:noFill/>
            <a:miter lim="800000"/>
            <a:headEnd/>
            <a:tailEnd/>
          </a:ln>
        </p:spPr>
      </p:pic>
      <p:pic>
        <p:nvPicPr>
          <p:cNvPr id="47108" name="Picture 4" descr="Image:Wave Diffraction 4Lambda Slit.png">
            <a:hlinkClick r:id="rId5"/>
          </p:cNvPr>
          <p:cNvPicPr>
            <a:picLocks noChangeAspect="1" noChangeArrowheads="1"/>
          </p:cNvPicPr>
          <p:nvPr/>
        </p:nvPicPr>
        <p:blipFill>
          <a:blip r:embed="rId6"/>
          <a:srcRect/>
          <a:stretch>
            <a:fillRect/>
          </a:stretch>
        </p:blipFill>
        <p:spPr bwMode="auto">
          <a:xfrm>
            <a:off x="4133850" y="1098550"/>
            <a:ext cx="4508500" cy="4762500"/>
          </a:xfrm>
          <a:prstGeom prst="rect">
            <a:avLst/>
          </a:prstGeom>
          <a:noFill/>
          <a:ln w="9525">
            <a:noFill/>
            <a:miter lim="800000"/>
            <a:headEnd/>
            <a:tailEnd/>
          </a:ln>
        </p:spPr>
      </p:pic>
      <p:sp>
        <p:nvSpPr>
          <p:cNvPr id="47109" name="Text Box 6"/>
          <p:cNvSpPr txBox="1">
            <a:spLocks noChangeArrowheads="1"/>
          </p:cNvSpPr>
          <p:nvPr/>
        </p:nvSpPr>
        <p:spPr bwMode="auto">
          <a:xfrm>
            <a:off x="682625" y="5992813"/>
            <a:ext cx="8232775" cy="641350"/>
          </a:xfrm>
          <a:prstGeom prst="rect">
            <a:avLst/>
          </a:prstGeom>
          <a:noFill/>
          <a:ln w="9525">
            <a:noFill/>
            <a:miter lim="800000"/>
            <a:headEnd/>
            <a:tailEnd/>
          </a:ln>
        </p:spPr>
        <p:txBody>
          <a:bodyPr>
            <a:prstTxWarp prst="textNoShape">
              <a:avLst/>
            </a:prstTxWarp>
            <a:spAutoFit/>
          </a:bodyPr>
          <a:lstStyle/>
          <a:p>
            <a:r>
              <a:rPr lang="es-CL"/>
              <a:t>Dispersión y curvado aparente de las ondas cuando encuentran un obstáculo.</a:t>
            </a:r>
          </a:p>
          <a:p>
            <a:endParaRPr lang="es-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49155" name="Picture 7" descr="Heinrich Rudolf Hertz alrededor de 1894.">
            <a:hlinkClick r:id="rId3" tooltip="Heinrich Rudolf Hertz alrededor de 1894."/>
          </p:cNvPr>
          <p:cNvPicPr>
            <a:picLocks noChangeAspect="1" noChangeArrowheads="1"/>
          </p:cNvPicPr>
          <p:nvPr/>
        </p:nvPicPr>
        <p:blipFill>
          <a:blip r:embed="rId4"/>
          <a:srcRect/>
          <a:stretch>
            <a:fillRect/>
          </a:stretch>
        </p:blipFill>
        <p:spPr bwMode="auto">
          <a:xfrm>
            <a:off x="7486650" y="706438"/>
            <a:ext cx="1219200" cy="1577975"/>
          </a:xfrm>
          <a:prstGeom prst="rect">
            <a:avLst/>
          </a:prstGeom>
          <a:noFill/>
          <a:ln w="9525">
            <a:noFill/>
            <a:miter lim="800000"/>
            <a:headEnd/>
            <a:tailEnd/>
          </a:ln>
        </p:spPr>
      </p:pic>
      <p:sp>
        <p:nvSpPr>
          <p:cNvPr id="49156" name="Text Box 8"/>
          <p:cNvSpPr txBox="1">
            <a:spLocks noChangeArrowheads="1"/>
          </p:cNvSpPr>
          <p:nvPr/>
        </p:nvSpPr>
        <p:spPr bwMode="auto">
          <a:xfrm>
            <a:off x="7432675" y="2233613"/>
            <a:ext cx="129540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Hertz 1857-1894</a:t>
            </a:r>
            <a:endParaRPr lang="en-US" sz="1200">
              <a:solidFill>
                <a:srgbClr val="3333CC"/>
              </a:solidFill>
            </a:endParaRPr>
          </a:p>
        </p:txBody>
      </p:sp>
      <p:sp>
        <p:nvSpPr>
          <p:cNvPr id="49157" name="Rectangle 15"/>
          <p:cNvSpPr>
            <a:spLocks noChangeArrowheads="1"/>
          </p:cNvSpPr>
          <p:nvPr/>
        </p:nvSpPr>
        <p:spPr bwMode="auto">
          <a:xfrm>
            <a:off x="330200" y="977900"/>
            <a:ext cx="3975100" cy="4486275"/>
          </a:xfrm>
          <a:prstGeom prst="rect">
            <a:avLst/>
          </a:prstGeom>
          <a:noFill/>
          <a:ln w="9525">
            <a:noFill/>
            <a:miter lim="800000"/>
            <a:headEnd/>
            <a:tailEnd/>
          </a:ln>
        </p:spPr>
        <p:txBody>
          <a:bodyPr>
            <a:prstTxWarp prst="textNoShape">
              <a:avLst/>
            </a:prstTxWarp>
            <a:spAutoFit/>
          </a:bodyPr>
          <a:lstStyle/>
          <a:p>
            <a:r>
              <a:rPr lang="es-CL"/>
              <a:t>La teoría electromagnética clásica no podía explicar la emisión de electrones por un conductor cuando incide luz sobre su superficie, fenómeno conocido como efecto fotoeléctrico.</a:t>
            </a:r>
          </a:p>
          <a:p>
            <a:endParaRPr lang="es-CL"/>
          </a:p>
          <a:p>
            <a:r>
              <a:rPr lang="es-CL"/>
              <a:t>Este efecto consiste en la emisión espontánea de electrones en algunos metales o semiconductores irradiados por luz. Fue descubierto y descrito experimentalmente por Heinrich Hertz en 1887 y suponía un importante desafío a la teoría electromagnética de la luz. </a:t>
            </a:r>
          </a:p>
          <a:p>
            <a:endParaRPr lang="es-CL"/>
          </a:p>
        </p:txBody>
      </p:sp>
      <p:grpSp>
        <p:nvGrpSpPr>
          <p:cNvPr id="49158" name="Group 51"/>
          <p:cNvGrpSpPr>
            <a:grpSpLocks/>
          </p:cNvGrpSpPr>
          <p:nvPr/>
        </p:nvGrpSpPr>
        <p:grpSpPr bwMode="auto">
          <a:xfrm>
            <a:off x="5922963" y="3033713"/>
            <a:ext cx="2482850" cy="2997200"/>
            <a:chOff x="1907" y="2015"/>
            <a:chExt cx="1564" cy="1888"/>
          </a:xfrm>
        </p:grpSpPr>
        <p:sp>
          <p:nvSpPr>
            <p:cNvPr id="49160" name="Oval 16"/>
            <p:cNvSpPr>
              <a:spLocks noChangeArrowheads="1"/>
            </p:cNvSpPr>
            <p:nvPr/>
          </p:nvSpPr>
          <p:spPr bwMode="auto">
            <a:xfrm>
              <a:off x="2182" y="2763"/>
              <a:ext cx="826" cy="860"/>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49161" name="Picture 17" descr="red_ball"/>
            <p:cNvPicPr>
              <a:picLocks noChangeAspect="1" noChangeArrowheads="1"/>
            </p:cNvPicPr>
            <p:nvPr/>
          </p:nvPicPr>
          <p:blipFill>
            <a:blip r:embed="rId5"/>
            <a:srcRect/>
            <a:stretch>
              <a:fillRect/>
            </a:stretch>
          </p:blipFill>
          <p:spPr bwMode="auto">
            <a:xfrm>
              <a:off x="2573" y="2715"/>
              <a:ext cx="108" cy="108"/>
            </a:xfrm>
            <a:prstGeom prst="rect">
              <a:avLst/>
            </a:prstGeom>
            <a:noFill/>
            <a:ln w="9525">
              <a:noFill/>
              <a:miter lim="800000"/>
              <a:headEnd/>
              <a:tailEnd/>
            </a:ln>
          </p:spPr>
        </p:pic>
        <p:pic>
          <p:nvPicPr>
            <p:cNvPr id="49162" name="Picture 18" descr="red_ball"/>
            <p:cNvPicPr>
              <a:picLocks noChangeAspect="1" noChangeArrowheads="1"/>
            </p:cNvPicPr>
            <p:nvPr/>
          </p:nvPicPr>
          <p:blipFill>
            <a:blip r:embed="rId5"/>
            <a:srcRect/>
            <a:stretch>
              <a:fillRect/>
            </a:stretch>
          </p:blipFill>
          <p:spPr bwMode="auto">
            <a:xfrm>
              <a:off x="3288" y="2898"/>
              <a:ext cx="108" cy="108"/>
            </a:xfrm>
            <a:prstGeom prst="rect">
              <a:avLst/>
            </a:prstGeom>
            <a:noFill/>
            <a:ln w="9525">
              <a:noFill/>
              <a:miter lim="800000"/>
              <a:headEnd/>
              <a:tailEnd/>
            </a:ln>
          </p:spPr>
        </p:pic>
        <p:sp>
          <p:nvSpPr>
            <p:cNvPr id="49163" name="Text Box 19"/>
            <p:cNvSpPr txBox="1">
              <a:spLocks noChangeArrowheads="1"/>
            </p:cNvSpPr>
            <p:nvPr/>
          </p:nvSpPr>
          <p:spPr bwMode="auto">
            <a:xfrm>
              <a:off x="3259" y="2714"/>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sp>
          <p:nvSpPr>
            <p:cNvPr id="49164" name="Oval 20"/>
            <p:cNvSpPr>
              <a:spLocks noChangeArrowheads="1"/>
            </p:cNvSpPr>
            <p:nvPr/>
          </p:nvSpPr>
          <p:spPr bwMode="auto">
            <a:xfrm>
              <a:off x="1915" y="2469"/>
              <a:ext cx="1360" cy="1434"/>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49165" name="Line 21"/>
            <p:cNvSpPr>
              <a:spLocks noChangeShapeType="1"/>
            </p:cNvSpPr>
            <p:nvPr/>
          </p:nvSpPr>
          <p:spPr bwMode="auto">
            <a:xfrm>
              <a:off x="2676" y="2764"/>
              <a:ext cx="653" cy="18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49166" name="Rectangle 22"/>
            <p:cNvSpPr>
              <a:spLocks noChangeArrowheads="1"/>
            </p:cNvSpPr>
            <p:nvPr/>
          </p:nvSpPr>
          <p:spPr bwMode="auto">
            <a:xfrm>
              <a:off x="2110" y="2015"/>
              <a:ext cx="337" cy="231"/>
            </a:xfrm>
            <a:prstGeom prst="rect">
              <a:avLst/>
            </a:prstGeom>
            <a:noFill/>
            <a:ln w="9525">
              <a:noFill/>
              <a:miter lim="800000"/>
              <a:headEnd/>
              <a:tailEnd/>
            </a:ln>
          </p:spPr>
          <p:txBody>
            <a:bodyPr wrap="none">
              <a:prstTxWarp prst="textNoShape">
                <a:avLst/>
              </a:prstTxWarp>
              <a:spAutoFit/>
            </a:bodyPr>
            <a:lstStyle/>
            <a:p>
              <a:pPr eaLnBrk="0" hangingPunct="0"/>
              <a:r>
                <a:rPr lang="es-CL"/>
                <a:t>Luz</a:t>
              </a:r>
              <a:endParaRPr lang="de-DE"/>
            </a:p>
          </p:txBody>
        </p:sp>
        <p:pic>
          <p:nvPicPr>
            <p:cNvPr id="49167" name="Picture 23" descr="gr_ball"/>
            <p:cNvPicPr>
              <a:picLocks noChangeAspect="1" noChangeArrowheads="1"/>
            </p:cNvPicPr>
            <p:nvPr/>
          </p:nvPicPr>
          <p:blipFill>
            <a:blip r:embed="rId6"/>
            <a:srcRect/>
            <a:stretch>
              <a:fillRect/>
            </a:stretch>
          </p:blipFill>
          <p:spPr bwMode="auto">
            <a:xfrm>
              <a:off x="2795" y="2471"/>
              <a:ext cx="96" cy="96"/>
            </a:xfrm>
            <a:prstGeom prst="rect">
              <a:avLst/>
            </a:prstGeom>
            <a:noFill/>
            <a:ln w="9525">
              <a:noFill/>
              <a:miter lim="800000"/>
              <a:headEnd/>
              <a:tailEnd/>
            </a:ln>
          </p:spPr>
        </p:pic>
        <p:pic>
          <p:nvPicPr>
            <p:cNvPr id="49168" name="Picture 24" descr="gr_ball"/>
            <p:cNvPicPr>
              <a:picLocks noChangeAspect="1" noChangeArrowheads="1"/>
            </p:cNvPicPr>
            <p:nvPr/>
          </p:nvPicPr>
          <p:blipFill>
            <a:blip r:embed="rId6"/>
            <a:srcRect/>
            <a:stretch>
              <a:fillRect/>
            </a:stretch>
          </p:blipFill>
          <p:spPr bwMode="auto">
            <a:xfrm>
              <a:off x="2147" y="3721"/>
              <a:ext cx="96" cy="96"/>
            </a:xfrm>
            <a:prstGeom prst="rect">
              <a:avLst/>
            </a:prstGeom>
            <a:noFill/>
            <a:ln w="9525">
              <a:noFill/>
              <a:miter lim="800000"/>
              <a:headEnd/>
              <a:tailEnd/>
            </a:ln>
          </p:spPr>
        </p:pic>
        <p:pic>
          <p:nvPicPr>
            <p:cNvPr id="49169" name="Picture 25" descr="gr_ball"/>
            <p:cNvPicPr>
              <a:picLocks noChangeAspect="1" noChangeArrowheads="1"/>
            </p:cNvPicPr>
            <p:nvPr/>
          </p:nvPicPr>
          <p:blipFill>
            <a:blip r:embed="rId6"/>
            <a:srcRect/>
            <a:stretch>
              <a:fillRect/>
            </a:stretch>
          </p:blipFill>
          <p:spPr bwMode="auto">
            <a:xfrm>
              <a:off x="2227" y="2503"/>
              <a:ext cx="96" cy="96"/>
            </a:xfrm>
            <a:prstGeom prst="rect">
              <a:avLst/>
            </a:prstGeom>
            <a:noFill/>
            <a:ln w="9525">
              <a:noFill/>
              <a:miter lim="800000"/>
              <a:headEnd/>
              <a:tailEnd/>
            </a:ln>
          </p:spPr>
        </p:pic>
        <p:pic>
          <p:nvPicPr>
            <p:cNvPr id="49170" name="Picture 26" descr="gr_ball"/>
            <p:cNvPicPr>
              <a:picLocks noChangeAspect="1" noChangeArrowheads="1"/>
            </p:cNvPicPr>
            <p:nvPr/>
          </p:nvPicPr>
          <p:blipFill>
            <a:blip r:embed="rId6"/>
            <a:srcRect/>
            <a:stretch>
              <a:fillRect/>
            </a:stretch>
          </p:blipFill>
          <p:spPr bwMode="auto">
            <a:xfrm>
              <a:off x="3135" y="3522"/>
              <a:ext cx="96" cy="96"/>
            </a:xfrm>
            <a:prstGeom prst="rect">
              <a:avLst/>
            </a:prstGeom>
            <a:noFill/>
            <a:ln w="9525">
              <a:noFill/>
              <a:miter lim="800000"/>
              <a:headEnd/>
              <a:tailEnd/>
            </a:ln>
          </p:spPr>
        </p:pic>
        <p:pic>
          <p:nvPicPr>
            <p:cNvPr id="49171" name="Picture 27" descr="gr_ball"/>
            <p:cNvPicPr>
              <a:picLocks noChangeAspect="1" noChangeArrowheads="1"/>
            </p:cNvPicPr>
            <p:nvPr/>
          </p:nvPicPr>
          <p:blipFill>
            <a:blip r:embed="rId6"/>
            <a:srcRect/>
            <a:stretch>
              <a:fillRect/>
            </a:stretch>
          </p:blipFill>
          <p:spPr bwMode="auto">
            <a:xfrm>
              <a:off x="1907" y="3325"/>
              <a:ext cx="96" cy="96"/>
            </a:xfrm>
            <a:prstGeom prst="rect">
              <a:avLst/>
            </a:prstGeom>
            <a:noFill/>
            <a:ln w="9525">
              <a:noFill/>
              <a:miter lim="800000"/>
              <a:headEnd/>
              <a:tailEnd/>
            </a:ln>
          </p:spPr>
        </p:pic>
        <p:pic>
          <p:nvPicPr>
            <p:cNvPr id="49172" name="Picture 28" descr="gr_ball"/>
            <p:cNvPicPr>
              <a:picLocks noChangeAspect="1" noChangeArrowheads="1"/>
            </p:cNvPicPr>
            <p:nvPr/>
          </p:nvPicPr>
          <p:blipFill>
            <a:blip r:embed="rId6"/>
            <a:srcRect/>
            <a:stretch>
              <a:fillRect/>
            </a:stretch>
          </p:blipFill>
          <p:spPr bwMode="auto">
            <a:xfrm>
              <a:off x="2836" y="3784"/>
              <a:ext cx="96" cy="96"/>
            </a:xfrm>
            <a:prstGeom prst="rect">
              <a:avLst/>
            </a:prstGeom>
            <a:noFill/>
            <a:ln w="9525">
              <a:noFill/>
              <a:miter lim="800000"/>
              <a:headEnd/>
              <a:tailEnd/>
            </a:ln>
          </p:spPr>
        </p:pic>
        <p:pic>
          <p:nvPicPr>
            <p:cNvPr id="49173" name="Picture 29" descr="gr_ball"/>
            <p:cNvPicPr>
              <a:picLocks noChangeAspect="1" noChangeArrowheads="1"/>
            </p:cNvPicPr>
            <p:nvPr/>
          </p:nvPicPr>
          <p:blipFill>
            <a:blip r:embed="rId6"/>
            <a:srcRect/>
            <a:stretch>
              <a:fillRect/>
            </a:stretch>
          </p:blipFill>
          <p:spPr bwMode="auto">
            <a:xfrm>
              <a:off x="3225" y="3129"/>
              <a:ext cx="96" cy="96"/>
            </a:xfrm>
            <a:prstGeom prst="rect">
              <a:avLst/>
            </a:prstGeom>
            <a:noFill/>
            <a:ln w="9525">
              <a:noFill/>
              <a:miter lim="800000"/>
              <a:headEnd/>
              <a:tailEnd/>
            </a:ln>
          </p:spPr>
        </p:pic>
        <p:pic>
          <p:nvPicPr>
            <p:cNvPr id="49174" name="Picture 30" descr="kern"/>
            <p:cNvPicPr>
              <a:picLocks noChangeAspect="1" noChangeArrowheads="1"/>
            </p:cNvPicPr>
            <p:nvPr/>
          </p:nvPicPr>
          <p:blipFill>
            <a:blip r:embed="rId7"/>
            <a:srcRect/>
            <a:stretch>
              <a:fillRect/>
            </a:stretch>
          </p:blipFill>
          <p:spPr bwMode="auto">
            <a:xfrm>
              <a:off x="2472" y="3041"/>
              <a:ext cx="244" cy="256"/>
            </a:xfrm>
            <a:prstGeom prst="rect">
              <a:avLst/>
            </a:prstGeom>
            <a:noFill/>
            <a:ln w="9525">
              <a:noFill/>
              <a:miter lim="800000"/>
              <a:headEnd/>
              <a:tailEnd/>
            </a:ln>
          </p:spPr>
        </p:pic>
        <p:pic>
          <p:nvPicPr>
            <p:cNvPr id="49175" name="Picture 31" descr="gr_ball"/>
            <p:cNvPicPr>
              <a:picLocks noChangeAspect="1" noChangeArrowheads="1"/>
            </p:cNvPicPr>
            <p:nvPr/>
          </p:nvPicPr>
          <p:blipFill>
            <a:blip r:embed="rId6"/>
            <a:srcRect/>
            <a:stretch>
              <a:fillRect/>
            </a:stretch>
          </p:blipFill>
          <p:spPr bwMode="auto">
            <a:xfrm>
              <a:off x="2158" y="3058"/>
              <a:ext cx="96" cy="96"/>
            </a:xfrm>
            <a:prstGeom prst="rect">
              <a:avLst/>
            </a:prstGeom>
            <a:noFill/>
            <a:ln w="9525">
              <a:noFill/>
              <a:miter lim="800000"/>
              <a:headEnd/>
              <a:tailEnd/>
            </a:ln>
          </p:spPr>
        </p:pic>
        <p:pic>
          <p:nvPicPr>
            <p:cNvPr id="49176" name="Picture 32" descr="gr_ball"/>
            <p:cNvPicPr>
              <a:picLocks noChangeAspect="1" noChangeArrowheads="1"/>
            </p:cNvPicPr>
            <p:nvPr/>
          </p:nvPicPr>
          <p:blipFill>
            <a:blip r:embed="rId6"/>
            <a:srcRect/>
            <a:stretch>
              <a:fillRect/>
            </a:stretch>
          </p:blipFill>
          <p:spPr bwMode="auto">
            <a:xfrm>
              <a:off x="2875" y="2895"/>
              <a:ext cx="96" cy="96"/>
            </a:xfrm>
            <a:prstGeom prst="rect">
              <a:avLst/>
            </a:prstGeom>
            <a:noFill/>
            <a:ln w="9525">
              <a:noFill/>
              <a:miter lim="800000"/>
              <a:headEnd/>
              <a:tailEnd/>
            </a:ln>
          </p:spPr>
        </p:pic>
        <p:pic>
          <p:nvPicPr>
            <p:cNvPr id="49177" name="Picture 33" descr="gr_ball"/>
            <p:cNvPicPr>
              <a:picLocks noChangeAspect="1" noChangeArrowheads="1"/>
            </p:cNvPicPr>
            <p:nvPr/>
          </p:nvPicPr>
          <p:blipFill>
            <a:blip r:embed="rId6"/>
            <a:srcRect/>
            <a:stretch>
              <a:fillRect/>
            </a:stretch>
          </p:blipFill>
          <p:spPr bwMode="auto">
            <a:xfrm>
              <a:off x="2793" y="3474"/>
              <a:ext cx="96" cy="96"/>
            </a:xfrm>
            <a:prstGeom prst="rect">
              <a:avLst/>
            </a:prstGeom>
            <a:noFill/>
            <a:ln w="9525">
              <a:noFill/>
              <a:miter lim="800000"/>
              <a:headEnd/>
              <a:tailEnd/>
            </a:ln>
          </p:spPr>
        </p:pic>
        <p:pic>
          <p:nvPicPr>
            <p:cNvPr id="49178" name="Picture 34" descr="gr_ball"/>
            <p:cNvPicPr>
              <a:picLocks noChangeAspect="1" noChangeArrowheads="1"/>
            </p:cNvPicPr>
            <p:nvPr/>
          </p:nvPicPr>
          <p:blipFill>
            <a:blip r:embed="rId6"/>
            <a:srcRect/>
            <a:stretch>
              <a:fillRect/>
            </a:stretch>
          </p:blipFill>
          <p:spPr bwMode="auto">
            <a:xfrm>
              <a:off x="2319" y="3517"/>
              <a:ext cx="96" cy="96"/>
            </a:xfrm>
            <a:prstGeom prst="rect">
              <a:avLst/>
            </a:prstGeom>
            <a:noFill/>
            <a:ln w="9525">
              <a:noFill/>
              <a:miter lim="800000"/>
              <a:headEnd/>
              <a:tailEnd/>
            </a:ln>
          </p:spPr>
        </p:pic>
        <p:sp>
          <p:nvSpPr>
            <p:cNvPr id="49179" name="Line 35"/>
            <p:cNvSpPr>
              <a:spLocks noChangeShapeType="1"/>
            </p:cNvSpPr>
            <p:nvPr/>
          </p:nvSpPr>
          <p:spPr bwMode="auto">
            <a:xfrm>
              <a:off x="2638" y="2553"/>
              <a:ext cx="0" cy="17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49180" name="Text Box 36"/>
            <p:cNvSpPr txBox="1">
              <a:spLocks noChangeArrowheads="1"/>
            </p:cNvSpPr>
            <p:nvPr/>
          </p:nvSpPr>
          <p:spPr bwMode="auto">
            <a:xfrm>
              <a:off x="2527" y="2723"/>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grpSp>
          <p:nvGrpSpPr>
            <p:cNvPr id="49181" name="Group 37"/>
            <p:cNvGrpSpPr>
              <a:grpSpLocks/>
            </p:cNvGrpSpPr>
            <p:nvPr/>
          </p:nvGrpSpPr>
          <p:grpSpPr bwMode="auto">
            <a:xfrm flipH="1" flipV="1">
              <a:off x="2599" y="2139"/>
              <a:ext cx="78" cy="412"/>
              <a:chOff x="2034" y="1673"/>
              <a:chExt cx="284" cy="998"/>
            </a:xfrm>
          </p:grpSpPr>
          <p:grpSp>
            <p:nvGrpSpPr>
              <p:cNvPr id="49182" name="Group 38"/>
              <p:cNvGrpSpPr>
                <a:grpSpLocks/>
              </p:cNvGrpSpPr>
              <p:nvPr/>
            </p:nvGrpSpPr>
            <p:grpSpPr bwMode="auto">
              <a:xfrm>
                <a:off x="2040" y="1673"/>
                <a:ext cx="278" cy="249"/>
                <a:chOff x="2040" y="1673"/>
                <a:chExt cx="278" cy="249"/>
              </a:xfrm>
            </p:grpSpPr>
            <p:sp>
              <p:nvSpPr>
                <p:cNvPr id="49192" name="Freeform 3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3" name="Freeform 4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3" name="Group 41"/>
              <p:cNvGrpSpPr>
                <a:grpSpLocks/>
              </p:cNvGrpSpPr>
              <p:nvPr/>
            </p:nvGrpSpPr>
            <p:grpSpPr bwMode="auto">
              <a:xfrm>
                <a:off x="2038" y="1923"/>
                <a:ext cx="278" cy="249"/>
                <a:chOff x="2040" y="1673"/>
                <a:chExt cx="278" cy="249"/>
              </a:xfrm>
            </p:grpSpPr>
            <p:sp>
              <p:nvSpPr>
                <p:cNvPr id="49190" name="Freeform 4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1" name="Freeform 4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4" name="Group 44"/>
              <p:cNvGrpSpPr>
                <a:grpSpLocks/>
              </p:cNvGrpSpPr>
              <p:nvPr/>
            </p:nvGrpSpPr>
            <p:grpSpPr bwMode="auto">
              <a:xfrm>
                <a:off x="2036" y="2172"/>
                <a:ext cx="278" cy="249"/>
                <a:chOff x="2040" y="1673"/>
                <a:chExt cx="278" cy="249"/>
              </a:xfrm>
            </p:grpSpPr>
            <p:sp>
              <p:nvSpPr>
                <p:cNvPr id="49188" name="Freeform 4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9" name="Freeform 4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5" name="Group 47"/>
              <p:cNvGrpSpPr>
                <a:grpSpLocks/>
              </p:cNvGrpSpPr>
              <p:nvPr/>
            </p:nvGrpSpPr>
            <p:grpSpPr bwMode="auto">
              <a:xfrm>
                <a:off x="2034" y="2422"/>
                <a:ext cx="278" cy="249"/>
                <a:chOff x="2040" y="1673"/>
                <a:chExt cx="278" cy="249"/>
              </a:xfrm>
            </p:grpSpPr>
            <p:sp>
              <p:nvSpPr>
                <p:cNvPr id="49186" name="Freeform 4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7" name="Freeform 4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
        <p:nvSpPr>
          <p:cNvPr id="49159" name="Text Box 50"/>
          <p:cNvSpPr txBox="1">
            <a:spLocks noChangeArrowheads="1"/>
          </p:cNvSpPr>
          <p:nvPr/>
        </p:nvSpPr>
        <p:spPr bwMode="auto">
          <a:xfrm>
            <a:off x="3605213" y="5689600"/>
            <a:ext cx="22383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Efecto fotoeléctrico</a:t>
            </a:r>
            <a:endParaRPr lang="en-US">
              <a:solidFill>
                <a:srgbClr val="3333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51203" name="Picture 5" descr="Albert Einstein">
            <a:hlinkClick r:id="rId3" tooltip="Albert Einstein"/>
          </p:cNvPr>
          <p:cNvPicPr>
            <a:picLocks noChangeAspect="1" noChangeArrowheads="1"/>
          </p:cNvPicPr>
          <p:nvPr/>
        </p:nvPicPr>
        <p:blipFill>
          <a:blip r:embed="rId4"/>
          <a:srcRect/>
          <a:stretch>
            <a:fillRect/>
          </a:stretch>
        </p:blipFill>
        <p:spPr bwMode="auto">
          <a:xfrm>
            <a:off x="7546975" y="2540000"/>
            <a:ext cx="1168400" cy="1168400"/>
          </a:xfrm>
          <a:prstGeom prst="rect">
            <a:avLst/>
          </a:prstGeom>
          <a:noFill/>
          <a:ln w="9525">
            <a:noFill/>
            <a:miter lim="800000"/>
            <a:headEnd/>
            <a:tailEnd/>
          </a:ln>
        </p:spPr>
      </p:pic>
      <p:sp>
        <p:nvSpPr>
          <p:cNvPr id="51204" name="Text Box 6"/>
          <p:cNvSpPr txBox="1">
            <a:spLocks noChangeArrowheads="1"/>
          </p:cNvSpPr>
          <p:nvPr/>
        </p:nvSpPr>
        <p:spPr bwMode="auto">
          <a:xfrm>
            <a:off x="7419975" y="3732213"/>
            <a:ext cx="1457325"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Einstein 1879-1955</a:t>
            </a:r>
            <a:endParaRPr lang="en-US" sz="1200">
              <a:solidFill>
                <a:srgbClr val="3333CC"/>
              </a:solidFill>
            </a:endParaRPr>
          </a:p>
        </p:txBody>
      </p:sp>
      <p:pic>
        <p:nvPicPr>
          <p:cNvPr id="51205" name="Picture 7" descr="Max Planck">
            <a:hlinkClick r:id="rId5" tooltip="Max Planck"/>
          </p:cNvPr>
          <p:cNvPicPr>
            <a:picLocks noChangeAspect="1" noChangeArrowheads="1"/>
          </p:cNvPicPr>
          <p:nvPr/>
        </p:nvPicPr>
        <p:blipFill>
          <a:blip r:embed="rId6"/>
          <a:srcRect/>
          <a:stretch>
            <a:fillRect/>
          </a:stretch>
        </p:blipFill>
        <p:spPr bwMode="auto">
          <a:xfrm>
            <a:off x="7597775" y="4025900"/>
            <a:ext cx="1092200" cy="1622425"/>
          </a:xfrm>
          <a:prstGeom prst="rect">
            <a:avLst/>
          </a:prstGeom>
          <a:noFill/>
          <a:ln w="9525">
            <a:noFill/>
            <a:miter lim="800000"/>
            <a:headEnd/>
            <a:tailEnd/>
          </a:ln>
        </p:spPr>
      </p:pic>
      <p:sp>
        <p:nvSpPr>
          <p:cNvPr id="51206" name="Text Box 8"/>
          <p:cNvSpPr txBox="1">
            <a:spLocks noChangeArrowheads="1"/>
          </p:cNvSpPr>
          <p:nvPr/>
        </p:nvSpPr>
        <p:spPr bwMode="auto">
          <a:xfrm>
            <a:off x="7445375" y="5840413"/>
            <a:ext cx="128905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Plank 1858-1947</a:t>
            </a:r>
            <a:endParaRPr lang="en-US" sz="1200">
              <a:solidFill>
                <a:srgbClr val="3333CC"/>
              </a:solidFill>
            </a:endParaRPr>
          </a:p>
        </p:txBody>
      </p:sp>
      <p:sp>
        <p:nvSpPr>
          <p:cNvPr id="51207" name="Rectangle 9"/>
          <p:cNvSpPr>
            <a:spLocks noChangeArrowheads="1"/>
          </p:cNvSpPr>
          <p:nvPr/>
        </p:nvSpPr>
        <p:spPr bwMode="auto">
          <a:xfrm>
            <a:off x="304800" y="749300"/>
            <a:ext cx="8839200" cy="1803400"/>
          </a:xfrm>
          <a:prstGeom prst="rect">
            <a:avLst/>
          </a:prstGeom>
          <a:noFill/>
          <a:ln w="9525">
            <a:noFill/>
            <a:miter lim="800000"/>
            <a:headEnd/>
            <a:tailEnd/>
          </a:ln>
        </p:spPr>
        <p:txBody>
          <a:bodyPr>
            <a:prstTxWarp prst="textNoShape">
              <a:avLst/>
            </a:prstTxWarp>
            <a:spAutoFit/>
          </a:bodyPr>
          <a:lstStyle/>
          <a:p>
            <a:endParaRPr lang="es-CL" sz="1600"/>
          </a:p>
          <a:p>
            <a:r>
              <a:rPr lang="es-CL" sz="1600"/>
              <a:t>En 1905, el joven físico Albert Einstein presentó una explicación del efecto fotoeléctrico basándose en una idea propuesta anteriormente por Planck para la emisión espontánea de radiación lumínica por cuerpos cálidos y postuló que la energía de un haz luminoso se hallaba concentrada en pequeños paquetes, que denominó cuantos de energía y que en el caso de la luz se denominan fotones. </a:t>
            </a:r>
          </a:p>
          <a:p>
            <a:endParaRPr lang="es-CL" sz="1600"/>
          </a:p>
        </p:txBody>
      </p:sp>
      <p:pic>
        <p:nvPicPr>
          <p:cNvPr id="51208" name="Picture 47" descr="Imagen:Military laser experiment.jpg">
            <a:hlinkClick r:id="rId7"/>
          </p:cNvPr>
          <p:cNvPicPr>
            <a:picLocks noChangeAspect="1" noChangeArrowheads="1"/>
          </p:cNvPicPr>
          <p:nvPr/>
        </p:nvPicPr>
        <p:blipFill>
          <a:blip r:embed="rId8"/>
          <a:srcRect/>
          <a:stretch>
            <a:fillRect/>
          </a:stretch>
        </p:blipFill>
        <p:spPr bwMode="auto">
          <a:xfrm>
            <a:off x="1693863" y="2516188"/>
            <a:ext cx="5621337" cy="3660775"/>
          </a:xfrm>
          <a:prstGeom prst="rect">
            <a:avLst/>
          </a:prstGeom>
          <a:noFill/>
          <a:ln w="9525">
            <a:noFill/>
            <a:miter lim="800000"/>
            <a:headEnd/>
            <a:tailEnd/>
          </a:ln>
        </p:spPr>
      </p:pic>
      <p:sp>
        <p:nvSpPr>
          <p:cNvPr id="51209" name="Rectangle 46"/>
          <p:cNvSpPr>
            <a:spLocks noChangeArrowheads="1"/>
          </p:cNvSpPr>
          <p:nvPr/>
        </p:nvSpPr>
        <p:spPr bwMode="auto">
          <a:xfrm>
            <a:off x="330200" y="2501900"/>
            <a:ext cx="2070100" cy="3759200"/>
          </a:xfrm>
          <a:prstGeom prst="rect">
            <a:avLst/>
          </a:prstGeom>
          <a:solidFill>
            <a:schemeClr val="bg1"/>
          </a:solidFill>
          <a:ln w="9525">
            <a:noFill/>
            <a:miter lim="800000"/>
            <a:headEnd/>
            <a:tailEnd/>
          </a:ln>
        </p:spPr>
        <p:txBody>
          <a:bodyPr>
            <a:prstTxWarp prst="textNoShape">
              <a:avLst/>
            </a:prstTxWarp>
            <a:spAutoFit/>
          </a:bodyPr>
          <a:lstStyle/>
          <a:p>
            <a:r>
              <a:rPr lang="es-CL" sz="1600"/>
              <a:t>El mecanismo del efecto fotoeléctrico consistiría en la transferencia de energía de un fotón a un electrón. Cada fotón tiene una energía proporcional a la frecuencia de vibración del campo electromagnético que lo conforma. </a:t>
            </a:r>
          </a:p>
          <a:p>
            <a:endParaRPr lang="es-CL" sz="1600"/>
          </a:p>
          <a:p>
            <a:endParaRPr lang="es-CL"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6213" y="76200"/>
            <a:ext cx="1560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visible ]</a:t>
            </a:r>
            <a:endParaRPr lang="en-US">
              <a:solidFill>
                <a:srgbClr val="3333CC"/>
              </a:solidFill>
            </a:endParaRPr>
          </a:p>
        </p:txBody>
      </p:sp>
      <p:sp>
        <p:nvSpPr>
          <p:cNvPr id="53251" name="Text Box 4"/>
          <p:cNvSpPr txBox="1">
            <a:spLocks noChangeArrowheads="1"/>
          </p:cNvSpPr>
          <p:nvPr/>
        </p:nvSpPr>
        <p:spPr bwMode="auto">
          <a:xfrm>
            <a:off x="514350" y="4443413"/>
            <a:ext cx="7715250" cy="1373187"/>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visible (al ojo humano) forma parte de una estrecha franja que va desde longitudes de onda de 380 nm (violeta) hasta los 780 nm (rojo). Los colores del espectro se ordenan como en el arco iris, formando el llamado espectro visible.</a:t>
            </a:r>
          </a:p>
          <a:p>
            <a:r>
              <a:rPr lang="es-CL" sz="1200">
                <a:solidFill>
                  <a:srgbClr val="0000FF"/>
                </a:solidFill>
              </a:rPr>
              <a:t>							[wikipedia.org]</a:t>
            </a:r>
            <a:endParaRPr lang="es-ES" sz="1200">
              <a:solidFill>
                <a:srgbClr val="0000FF"/>
              </a:solidFill>
            </a:endParaRPr>
          </a:p>
        </p:txBody>
      </p:sp>
      <p:pic>
        <p:nvPicPr>
          <p:cNvPr id="53252" name="Picture 6" descr="Imagen:Licht.jpg">
            <a:hlinkClick r:id="rId3"/>
          </p:cNvPr>
          <p:cNvPicPr>
            <a:picLocks noChangeAspect="1" noChangeArrowheads="1"/>
          </p:cNvPicPr>
          <p:nvPr/>
        </p:nvPicPr>
        <p:blipFill>
          <a:blip r:embed="rId4"/>
          <a:srcRect/>
          <a:stretch>
            <a:fillRect/>
          </a:stretch>
        </p:blipFill>
        <p:spPr bwMode="auto">
          <a:xfrm>
            <a:off x="0" y="1282700"/>
            <a:ext cx="9144000" cy="2286000"/>
          </a:xfrm>
          <a:prstGeom prst="rect">
            <a:avLst/>
          </a:prstGeom>
          <a:noFill/>
          <a:ln w="9525">
            <a:noFill/>
            <a:miter lim="800000"/>
            <a:headEnd/>
            <a:tailEnd/>
          </a:ln>
        </p:spPr>
      </p:pic>
      <p:sp>
        <p:nvSpPr>
          <p:cNvPr id="53253" name="Rectangle 7"/>
          <p:cNvSpPr>
            <a:spLocks noChangeArrowheads="1"/>
          </p:cNvSpPr>
          <p:nvPr/>
        </p:nvSpPr>
        <p:spPr bwMode="auto">
          <a:xfrm>
            <a:off x="-190500" y="2755900"/>
            <a:ext cx="9499600" cy="9398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3254" name="Text Box 8"/>
          <p:cNvSpPr txBox="1">
            <a:spLocks noChangeArrowheads="1"/>
          </p:cNvSpPr>
          <p:nvPr/>
        </p:nvSpPr>
        <p:spPr bwMode="auto">
          <a:xfrm>
            <a:off x="-53975" y="2830513"/>
            <a:ext cx="9264650" cy="366712"/>
          </a:xfrm>
          <a:prstGeom prst="rect">
            <a:avLst/>
          </a:prstGeom>
          <a:noFill/>
          <a:ln w="9525">
            <a:noFill/>
            <a:miter lim="800000"/>
            <a:headEnd/>
            <a:tailEnd/>
          </a:ln>
        </p:spPr>
        <p:txBody>
          <a:bodyPr wrap="none">
            <a:prstTxWarp prst="textNoShape">
              <a:avLst/>
            </a:prstTxWarp>
            <a:spAutoFit/>
          </a:bodyPr>
          <a:lstStyle/>
          <a:p>
            <a:r>
              <a:rPr lang="es-CL">
                <a:latin typeface="Arial" charset="0"/>
              </a:rPr>
              <a:t>380nm                                                                                                                         780nm</a:t>
            </a:r>
            <a:endParaRPr lang="es-ES">
              <a:latin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5299" name="Picture 6"/>
          <p:cNvPicPr>
            <a:picLocks noChangeAspect="1" noChangeArrowheads="1"/>
          </p:cNvPicPr>
          <p:nvPr/>
        </p:nvPicPr>
        <p:blipFill>
          <a:blip r:embed="rId3"/>
          <a:srcRect/>
          <a:stretch>
            <a:fillRect/>
          </a:stretch>
        </p:blipFill>
        <p:spPr bwMode="auto">
          <a:xfrm>
            <a:off x="0" y="1895475"/>
            <a:ext cx="9229725" cy="3216275"/>
          </a:xfrm>
          <a:prstGeom prst="rect">
            <a:avLst/>
          </a:prstGeom>
          <a:noFill/>
          <a:ln w="9525">
            <a:noFill/>
            <a:miter lim="800000"/>
            <a:headEnd/>
            <a:tailEnd/>
          </a:ln>
        </p:spPr>
      </p:pic>
      <p:sp>
        <p:nvSpPr>
          <p:cNvPr id="55300" name="Rectangle 7"/>
          <p:cNvSpPr>
            <a:spLocks noChangeArrowheads="1"/>
          </p:cNvSpPr>
          <p:nvPr/>
        </p:nvSpPr>
        <p:spPr bwMode="auto">
          <a:xfrm>
            <a:off x="-495300" y="4241800"/>
            <a:ext cx="10820400" cy="11176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7347" name="Picture 6" descr="SURA_Electromagnetic_Spectrum_Full_Chart"/>
          <p:cNvPicPr>
            <a:picLocks noChangeAspect="1" noChangeArrowheads="1"/>
          </p:cNvPicPr>
          <p:nvPr/>
        </p:nvPicPr>
        <p:blipFill>
          <a:blip r:embed="rId3"/>
          <a:srcRect/>
          <a:stretch>
            <a:fillRect/>
          </a:stretch>
        </p:blipFill>
        <p:spPr bwMode="auto">
          <a:xfrm>
            <a:off x="0" y="0"/>
            <a:ext cx="9144000" cy="68516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sp>
        <p:nvSpPr>
          <p:cNvPr id="59395" name="Rectangle 5"/>
          <p:cNvSpPr>
            <a:spLocks noChangeArrowheads="1"/>
          </p:cNvSpPr>
          <p:nvPr/>
        </p:nvSpPr>
        <p:spPr bwMode="auto">
          <a:xfrm>
            <a:off x="190500" y="1257300"/>
            <a:ext cx="9271000" cy="5130800"/>
          </a:xfrm>
          <a:prstGeom prst="rect">
            <a:avLst/>
          </a:prstGeom>
          <a:noFill/>
          <a:ln w="12700">
            <a:noFill/>
            <a:miter lim="800000"/>
            <a:headEnd/>
            <a:tailEnd/>
          </a:ln>
        </p:spPr>
        <p:txBody>
          <a:bodyPr lIns="38100" tIns="38100" rIns="38100" bIns="38100">
            <a:prstTxWarp prst="textNoShape">
              <a:avLst/>
            </a:prstTxWarp>
          </a:bodyPr>
          <a:lstStyle/>
          <a:p>
            <a:pPr marL="342900" indent="-342900">
              <a:spcBef>
                <a:spcPct val="20000"/>
              </a:spcBef>
              <a:buFontTx/>
              <a:buChar char="•"/>
            </a:pPr>
            <a:r>
              <a:rPr lang="en-US" sz="2400" dirty="0" err="1"/>
              <a:t>Relación</a:t>
            </a:r>
            <a:r>
              <a:rPr lang="en-US" sz="2400" dirty="0"/>
              <a:t> entre </a:t>
            </a:r>
            <a:r>
              <a:rPr lang="en-US" sz="2400" dirty="0" err="1"/>
              <a:t>longitud</a:t>
            </a:r>
            <a:r>
              <a:rPr lang="en-US" sz="2400" dirty="0"/>
              <a:t> de </a:t>
            </a:r>
            <a:r>
              <a:rPr lang="en-US" sz="2400" dirty="0" err="1"/>
              <a:t>onda</a:t>
            </a:r>
            <a:r>
              <a:rPr lang="en-US" sz="2400" dirty="0"/>
              <a:t> (   ) y </a:t>
            </a:r>
            <a:r>
              <a:rPr lang="en-US" sz="2400" dirty="0" err="1"/>
              <a:t>frecuencia</a:t>
            </a:r>
            <a:r>
              <a:rPr lang="en-US" sz="2400" dirty="0"/>
              <a:t> (   )</a:t>
            </a:r>
          </a:p>
          <a:p>
            <a:pPr marL="342900" indent="-342900">
              <a:spcBef>
                <a:spcPct val="20000"/>
              </a:spcBef>
              <a:buFontTx/>
              <a:buChar char="•"/>
            </a:pPr>
            <a:r>
              <a:rPr lang="en-US" sz="2400" dirty="0" err="1"/>
              <a:t>donde</a:t>
            </a:r>
            <a:r>
              <a:rPr lang="en-US" sz="2400" dirty="0"/>
              <a:t> </a:t>
            </a:r>
            <a:r>
              <a:rPr lang="en-US" sz="2400" i="1" dirty="0"/>
              <a:t>c</a:t>
            </a:r>
            <a:r>
              <a:rPr lang="en-US" sz="2400" dirty="0"/>
              <a:t> </a:t>
            </a:r>
            <a:r>
              <a:rPr lang="en-US" sz="2400" dirty="0" err="1"/>
              <a:t>es</a:t>
            </a:r>
            <a:r>
              <a:rPr lang="en-US" sz="2400" dirty="0"/>
              <a:t> la </a:t>
            </a:r>
            <a:r>
              <a:rPr lang="en-US" sz="2400" dirty="0" err="1"/>
              <a:t>velocidad</a:t>
            </a:r>
            <a:r>
              <a:rPr lang="en-US" sz="2400" dirty="0"/>
              <a:t> de la </a:t>
            </a:r>
            <a:r>
              <a:rPr lang="en-US" sz="2400" dirty="0" err="1"/>
              <a:t>luz</a:t>
            </a:r>
            <a:endParaRPr lang="en-US" sz="2400" dirty="0"/>
          </a:p>
          <a:p>
            <a:pPr marL="342900" indent="-342900">
              <a:spcBef>
                <a:spcPct val="20000"/>
              </a:spcBef>
              <a:buFontTx/>
              <a:buChar char="•"/>
            </a:pPr>
            <a:r>
              <a:rPr lang="en-US" sz="2400" dirty="0" err="1"/>
              <a:t>Energía</a:t>
            </a:r>
            <a:r>
              <a:rPr lang="en-US" sz="2400" dirty="0"/>
              <a:t> de </a:t>
            </a:r>
            <a:r>
              <a:rPr lang="en-US" sz="2400" dirty="0" err="1"/>
              <a:t>una</a:t>
            </a:r>
            <a:r>
              <a:rPr lang="en-US" sz="2400" dirty="0"/>
              <a:t> </a:t>
            </a:r>
            <a:r>
              <a:rPr lang="en-US" sz="2400" dirty="0" err="1"/>
              <a:t>onda</a:t>
            </a:r>
            <a:r>
              <a:rPr lang="en-US" sz="2400" dirty="0"/>
              <a:t> </a:t>
            </a:r>
            <a:r>
              <a:rPr lang="en-US" sz="2400" dirty="0" err="1"/>
              <a:t>electromagnética</a:t>
            </a:r>
            <a:endParaRPr lang="en-US" sz="2400" dirty="0"/>
          </a:p>
          <a:p>
            <a:pPr>
              <a:spcBef>
                <a:spcPct val="20000"/>
              </a:spcBef>
            </a:pPr>
            <a:r>
              <a:rPr lang="en-US" sz="2400" dirty="0"/>
              <a:t>	</a:t>
            </a:r>
            <a:r>
              <a:rPr lang="en-US" sz="2400" dirty="0" err="1"/>
              <a:t>donde</a:t>
            </a:r>
            <a:r>
              <a:rPr lang="en-US" sz="2400" dirty="0"/>
              <a:t> </a:t>
            </a:r>
            <a:r>
              <a:rPr lang="en-US" sz="2400" i="1" dirty="0"/>
              <a:t>h</a:t>
            </a:r>
            <a:r>
              <a:rPr lang="en-US" sz="2400" dirty="0"/>
              <a:t> </a:t>
            </a:r>
            <a:r>
              <a:rPr lang="en-US" sz="2400" dirty="0" err="1"/>
              <a:t>es</a:t>
            </a:r>
            <a:r>
              <a:rPr lang="en-US" sz="2400" dirty="0"/>
              <a:t> la </a:t>
            </a:r>
            <a:r>
              <a:rPr lang="en-US" sz="2400" dirty="0" err="1"/>
              <a:t>Cte</a:t>
            </a:r>
            <a:r>
              <a:rPr lang="en-US" sz="2400" dirty="0"/>
              <a:t>. de Plank</a:t>
            </a:r>
          </a:p>
        </p:txBody>
      </p:sp>
      <p:pic>
        <p:nvPicPr>
          <p:cNvPr id="59397" name="Picture 7"/>
          <p:cNvPicPr>
            <a:picLocks noChangeAspect="1" noChangeArrowheads="1"/>
          </p:cNvPicPr>
          <p:nvPr/>
        </p:nvPicPr>
        <p:blipFill>
          <a:blip r:embed="rId3"/>
          <a:srcRect/>
          <a:stretch>
            <a:fillRect/>
          </a:stretch>
        </p:blipFill>
        <p:spPr bwMode="auto">
          <a:xfrm>
            <a:off x="8013700" y="1231900"/>
            <a:ext cx="711200" cy="520700"/>
          </a:xfrm>
          <a:prstGeom prst="rect">
            <a:avLst/>
          </a:prstGeom>
          <a:noFill/>
          <a:ln w="9525">
            <a:noFill/>
            <a:miter lim="800000"/>
            <a:headEnd/>
            <a:tailEnd/>
          </a:ln>
        </p:spPr>
      </p:pic>
      <p:pic>
        <p:nvPicPr>
          <p:cNvPr id="59398" name="Picture 8"/>
          <p:cNvPicPr>
            <a:picLocks noChangeAspect="1" noChangeArrowheads="1"/>
          </p:cNvPicPr>
          <p:nvPr/>
        </p:nvPicPr>
        <p:blipFill>
          <a:blip r:embed="rId4"/>
          <a:srcRect/>
          <a:stretch>
            <a:fillRect/>
          </a:stretch>
        </p:blipFill>
        <p:spPr bwMode="auto">
          <a:xfrm>
            <a:off x="5207000" y="1333500"/>
            <a:ext cx="139700" cy="215900"/>
          </a:xfrm>
          <a:prstGeom prst="rect">
            <a:avLst/>
          </a:prstGeom>
          <a:noFill/>
          <a:ln w="9525">
            <a:noFill/>
            <a:miter lim="800000"/>
            <a:headEnd/>
            <a:tailEnd/>
          </a:ln>
        </p:spPr>
      </p:pic>
      <p:pic>
        <p:nvPicPr>
          <p:cNvPr id="59399" name="Picture 9"/>
          <p:cNvPicPr>
            <a:picLocks noChangeAspect="1" noChangeArrowheads="1"/>
          </p:cNvPicPr>
          <p:nvPr/>
        </p:nvPicPr>
        <p:blipFill>
          <a:blip r:embed="rId5"/>
          <a:srcRect/>
          <a:stretch>
            <a:fillRect/>
          </a:stretch>
        </p:blipFill>
        <p:spPr bwMode="auto">
          <a:xfrm>
            <a:off x="7581900" y="1422400"/>
            <a:ext cx="139700" cy="139700"/>
          </a:xfrm>
          <a:prstGeom prst="rect">
            <a:avLst/>
          </a:prstGeom>
          <a:noFill/>
          <a:ln w="9525">
            <a:noFill/>
            <a:miter lim="800000"/>
            <a:headEnd/>
            <a:tailEnd/>
          </a:ln>
        </p:spPr>
      </p:pic>
      <p:pic>
        <p:nvPicPr>
          <p:cNvPr id="59400" name="Picture 10"/>
          <p:cNvPicPr>
            <a:picLocks noChangeAspect="1" noChangeArrowheads="1"/>
          </p:cNvPicPr>
          <p:nvPr/>
        </p:nvPicPr>
        <p:blipFill>
          <a:blip r:embed="rId6"/>
          <a:srcRect/>
          <a:stretch>
            <a:fillRect/>
          </a:stretch>
        </p:blipFill>
        <p:spPr bwMode="auto">
          <a:xfrm>
            <a:off x="5308600" y="2870200"/>
            <a:ext cx="901700" cy="215900"/>
          </a:xfrm>
          <a:prstGeom prst="rect">
            <a:avLst/>
          </a:prstGeom>
          <a:noFill/>
          <a:ln w="9525">
            <a:noFill/>
            <a:miter lim="800000"/>
            <a:headEnd/>
            <a:tailEnd/>
          </a:ln>
        </p:spPr>
      </p:pic>
      <p:pic>
        <p:nvPicPr>
          <p:cNvPr id="75778" name="Picture 2" descr="Longitud de onda - Wikipedia, la enciclopedia libre">
            <a:extLst>
              <a:ext uri="{FF2B5EF4-FFF2-40B4-BE49-F238E27FC236}">
                <a16:creationId xmlns:a16="http://schemas.microsoft.com/office/drawing/2014/main" id="{355F3BFF-F4F2-F043-A25E-B0E794D07E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3429000"/>
            <a:ext cx="6400800"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3"/>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61443" name="Picture 55" descr="Imagen:Roentgen-x-ray-von-kollikers-hand.jpg">
            <a:hlinkClick r:id="rId3"/>
          </p:cNvPr>
          <p:cNvPicPr>
            <a:picLocks noChangeAspect="1" noChangeArrowheads="1"/>
          </p:cNvPicPr>
          <p:nvPr/>
        </p:nvPicPr>
        <p:blipFill>
          <a:blip r:embed="rId4"/>
          <a:srcRect/>
          <a:stretch>
            <a:fillRect/>
          </a:stretch>
        </p:blipFill>
        <p:spPr bwMode="auto">
          <a:xfrm>
            <a:off x="2667000" y="571500"/>
            <a:ext cx="3810000" cy="5715000"/>
          </a:xfrm>
          <a:prstGeom prst="rect">
            <a:avLst/>
          </a:prstGeom>
          <a:noFill/>
          <a:ln w="9525">
            <a:noFill/>
            <a:miter lim="800000"/>
            <a:headEnd/>
            <a:tailEnd/>
          </a:ln>
        </p:spPr>
      </p:pic>
      <p:sp>
        <p:nvSpPr>
          <p:cNvPr id="61444" name="Text Box 56"/>
          <p:cNvSpPr txBox="1">
            <a:spLocks noChangeArrowheads="1"/>
          </p:cNvSpPr>
          <p:nvPr/>
        </p:nvSpPr>
        <p:spPr bwMode="auto">
          <a:xfrm>
            <a:off x="6653213" y="5575300"/>
            <a:ext cx="2260600" cy="641350"/>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Primera radiografía:</a:t>
            </a:r>
          </a:p>
          <a:p>
            <a:r>
              <a:rPr lang="es-CL">
                <a:solidFill>
                  <a:srgbClr val="3333CC"/>
                </a:solidFill>
              </a:rPr>
              <a:t>C. Röntgen, 1896</a:t>
            </a:r>
            <a:endParaRPr lang="en-US">
              <a:solidFill>
                <a:srgbClr val="3333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2400" y="1219200"/>
            <a:ext cx="8077200" cy="43434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491" name="Rectangle 3"/>
          <p:cNvSpPr>
            <a:spLocks noChangeArrowheads="1"/>
          </p:cNvSpPr>
          <p:nvPr/>
        </p:nvSpPr>
        <p:spPr bwMode="auto">
          <a:xfrm>
            <a:off x="552450" y="3838575"/>
            <a:ext cx="7534275" cy="1219200"/>
          </a:xfrm>
          <a:prstGeom prst="rect">
            <a:avLst/>
          </a:prstGeom>
          <a:noFill/>
          <a:ln w="9525">
            <a:solidFill>
              <a:schemeClr val="tx1"/>
            </a:solidFill>
            <a:miter lim="800000"/>
            <a:headEnd/>
            <a:tailEnd/>
          </a:ln>
        </p:spPr>
        <p:txBody>
          <a:bodyPr wrap="none" anchor="ctr">
            <a:prstTxWarp prst="textNoShape">
              <a:avLst/>
            </a:prstTxWarp>
          </a:bodyPr>
          <a:lstStyle/>
          <a:p>
            <a:endParaRPr lang="es-ES_tradnl"/>
          </a:p>
        </p:txBody>
      </p:sp>
      <p:sp>
        <p:nvSpPr>
          <p:cNvPr id="63492" name="Oval 4"/>
          <p:cNvSpPr>
            <a:spLocks noChangeArrowheads="1"/>
          </p:cNvSpPr>
          <p:nvPr/>
        </p:nvSpPr>
        <p:spPr bwMode="auto">
          <a:xfrm>
            <a:off x="2800350" y="2246313"/>
            <a:ext cx="2640013" cy="2597150"/>
          </a:xfrm>
          <a:prstGeom prst="ellips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3493" name="Oval 5"/>
          <p:cNvSpPr>
            <a:spLocks noChangeArrowheads="1"/>
          </p:cNvSpPr>
          <p:nvPr/>
        </p:nvSpPr>
        <p:spPr bwMode="auto">
          <a:xfrm>
            <a:off x="2747963" y="2895600"/>
            <a:ext cx="447675" cy="1252538"/>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4" name="Oval 6"/>
          <p:cNvSpPr>
            <a:spLocks noChangeArrowheads="1"/>
          </p:cNvSpPr>
          <p:nvPr/>
        </p:nvSpPr>
        <p:spPr bwMode="auto">
          <a:xfrm>
            <a:off x="5033963" y="2900363"/>
            <a:ext cx="447675" cy="1252537"/>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5" name="Oval 7"/>
          <p:cNvSpPr>
            <a:spLocks noChangeArrowheads="1"/>
          </p:cNvSpPr>
          <p:nvPr/>
        </p:nvSpPr>
        <p:spPr bwMode="auto">
          <a:xfrm>
            <a:off x="547688" y="2836863"/>
            <a:ext cx="6940550" cy="1360487"/>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3496" name="Oval 8"/>
          <p:cNvSpPr>
            <a:spLocks noChangeArrowheads="1"/>
          </p:cNvSpPr>
          <p:nvPr/>
        </p:nvSpPr>
        <p:spPr bwMode="auto">
          <a:xfrm>
            <a:off x="3005138" y="2771775"/>
            <a:ext cx="2219325" cy="209550"/>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7" name="Freeform 9"/>
          <p:cNvSpPr>
            <a:spLocks/>
          </p:cNvSpPr>
          <p:nvPr/>
        </p:nvSpPr>
        <p:spPr bwMode="auto">
          <a:xfrm>
            <a:off x="3919538" y="3127375"/>
            <a:ext cx="4176712" cy="723900"/>
          </a:xfrm>
          <a:custGeom>
            <a:avLst/>
            <a:gdLst>
              <a:gd name="T0" fmla="*/ 2147483647 w 1194"/>
              <a:gd name="T1" fmla="*/ 0 h 282"/>
              <a:gd name="T2" fmla="*/ 2147483647 w 1194"/>
              <a:gd name="T3" fmla="*/ 0 h 282"/>
              <a:gd name="T4" fmla="*/ 2147483647 w 1194"/>
              <a:gd name="T5" fmla="*/ 2147483647 h 282"/>
              <a:gd name="T6" fmla="*/ 0 w 1194"/>
              <a:gd name="T7" fmla="*/ 2147483647 h 282"/>
              <a:gd name="T8" fmla="*/ 2147483647 w 1194"/>
              <a:gd name="T9" fmla="*/ 0 h 282"/>
              <a:gd name="T10" fmla="*/ 0 60000 65536"/>
              <a:gd name="T11" fmla="*/ 0 60000 65536"/>
              <a:gd name="T12" fmla="*/ 0 60000 65536"/>
              <a:gd name="T13" fmla="*/ 0 60000 65536"/>
              <a:gd name="T14" fmla="*/ 0 60000 65536"/>
              <a:gd name="T15" fmla="*/ 0 w 1194"/>
              <a:gd name="T16" fmla="*/ 0 h 282"/>
              <a:gd name="T17" fmla="*/ 1194 w 1194"/>
              <a:gd name="T18" fmla="*/ 282 h 282"/>
            </a:gdLst>
            <a:ahLst/>
            <a:cxnLst>
              <a:cxn ang="T10">
                <a:pos x="T0" y="T1"/>
              </a:cxn>
              <a:cxn ang="T11">
                <a:pos x="T2" y="T3"/>
              </a:cxn>
              <a:cxn ang="T12">
                <a:pos x="T4" y="T5"/>
              </a:cxn>
              <a:cxn ang="T13">
                <a:pos x="T6" y="T7"/>
              </a:cxn>
              <a:cxn ang="T14">
                <a:pos x="T8" y="T9"/>
              </a:cxn>
            </a:cxnLst>
            <a:rect l="T15" t="T16" r="T17" b="T18"/>
            <a:pathLst>
              <a:path w="1194" h="282">
                <a:moveTo>
                  <a:pt x="159" y="0"/>
                </a:moveTo>
                <a:lnTo>
                  <a:pt x="1194" y="0"/>
                </a:lnTo>
                <a:lnTo>
                  <a:pt x="1194" y="282"/>
                </a:lnTo>
                <a:lnTo>
                  <a:pt x="0" y="282"/>
                </a:lnTo>
                <a:lnTo>
                  <a:pt x="159" y="0"/>
                </a:lnTo>
                <a:close/>
              </a:path>
            </a:pathLst>
          </a:custGeom>
          <a:solidFill>
            <a:schemeClr val="folHlink"/>
          </a:solidFill>
          <a:ln w="9525">
            <a:solidFill>
              <a:schemeClr val="tx1"/>
            </a:solidFill>
            <a:round/>
            <a:headEnd/>
            <a:tailEnd/>
          </a:ln>
        </p:spPr>
        <p:txBody>
          <a:bodyPr wrap="none" anchor="ctr">
            <a:prstTxWarp prst="textNoShape">
              <a:avLst/>
            </a:prstTxWarp>
          </a:bodyPr>
          <a:lstStyle/>
          <a:p>
            <a:endParaRPr lang="es-ES_tradnl"/>
          </a:p>
        </p:txBody>
      </p:sp>
      <p:sp>
        <p:nvSpPr>
          <p:cNvPr id="63498" name="Line 10"/>
          <p:cNvSpPr>
            <a:spLocks noChangeShapeType="1"/>
          </p:cNvSpPr>
          <p:nvPr/>
        </p:nvSpPr>
        <p:spPr bwMode="auto">
          <a:xfrm flipV="1">
            <a:off x="4152900" y="1633538"/>
            <a:ext cx="1588" cy="303212"/>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s-ES_tradnl"/>
          </a:p>
        </p:txBody>
      </p:sp>
      <p:sp>
        <p:nvSpPr>
          <p:cNvPr id="63499" name="Oval 11"/>
          <p:cNvSpPr>
            <a:spLocks noChangeArrowheads="1"/>
          </p:cNvSpPr>
          <p:nvPr/>
        </p:nvSpPr>
        <p:spPr bwMode="auto">
          <a:xfrm>
            <a:off x="2962275" y="4043363"/>
            <a:ext cx="2300288" cy="219075"/>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500" name="Line 12"/>
          <p:cNvSpPr>
            <a:spLocks noChangeShapeType="1"/>
          </p:cNvSpPr>
          <p:nvPr/>
        </p:nvSpPr>
        <p:spPr bwMode="auto">
          <a:xfrm>
            <a:off x="347663" y="3081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1" name="Line 13"/>
          <p:cNvSpPr>
            <a:spLocks noChangeShapeType="1"/>
          </p:cNvSpPr>
          <p:nvPr/>
        </p:nvSpPr>
        <p:spPr bwMode="auto">
          <a:xfrm>
            <a:off x="376238" y="3843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2" name="Line 14"/>
          <p:cNvSpPr>
            <a:spLocks noChangeShapeType="1"/>
          </p:cNvSpPr>
          <p:nvPr/>
        </p:nvSpPr>
        <p:spPr bwMode="auto">
          <a:xfrm>
            <a:off x="3259138" y="3521075"/>
            <a:ext cx="630237" cy="1588"/>
          </a:xfrm>
          <a:prstGeom prst="line">
            <a:avLst/>
          </a:prstGeom>
          <a:noFill/>
          <a:ln w="9525">
            <a:solidFill>
              <a:schemeClr val="tx1"/>
            </a:solidFill>
            <a:round/>
            <a:headEnd type="oval" w="med" len="med"/>
            <a:tailEnd type="triangle" w="med" len="med"/>
          </a:ln>
        </p:spPr>
        <p:txBody>
          <a:bodyPr wrap="none" anchor="ctr">
            <a:prstTxWarp prst="textNoShape">
              <a:avLst/>
            </a:prstTxWarp>
          </a:bodyPr>
          <a:lstStyle/>
          <a:p>
            <a:endParaRPr lang="es-ES_tradnl"/>
          </a:p>
        </p:txBody>
      </p:sp>
      <p:sp>
        <p:nvSpPr>
          <p:cNvPr id="63503" name="Text Box 15"/>
          <p:cNvSpPr txBox="1">
            <a:spLocks noChangeArrowheads="1"/>
          </p:cNvSpPr>
          <p:nvPr/>
        </p:nvSpPr>
        <p:spPr bwMode="auto">
          <a:xfrm>
            <a:off x="3686175" y="1204913"/>
            <a:ext cx="960438"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Rayos X</a:t>
            </a:r>
            <a:endParaRPr lang="de-DE" sz="2400"/>
          </a:p>
        </p:txBody>
      </p:sp>
      <p:sp>
        <p:nvSpPr>
          <p:cNvPr id="63504" name="Text Box 16"/>
          <p:cNvSpPr txBox="1">
            <a:spLocks noChangeArrowheads="1"/>
          </p:cNvSpPr>
          <p:nvPr/>
        </p:nvSpPr>
        <p:spPr bwMode="auto">
          <a:xfrm>
            <a:off x="5491163" y="2087563"/>
            <a:ext cx="815975"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Anodo</a:t>
            </a:r>
            <a:endParaRPr lang="de-DE" sz="2400"/>
          </a:p>
        </p:txBody>
      </p:sp>
      <p:sp>
        <p:nvSpPr>
          <p:cNvPr id="63505" name="Line 17"/>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6" name="Line 18"/>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7" name="Text Box 19"/>
          <p:cNvSpPr txBox="1">
            <a:spLocks noChangeArrowheads="1"/>
          </p:cNvSpPr>
          <p:nvPr/>
        </p:nvSpPr>
        <p:spPr bwMode="auto">
          <a:xfrm>
            <a:off x="1160463" y="2144713"/>
            <a:ext cx="1803400"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Cátodo caliente</a:t>
            </a:r>
            <a:endParaRPr lang="de-DE" sz="2400"/>
          </a:p>
        </p:txBody>
      </p:sp>
      <p:sp>
        <p:nvSpPr>
          <p:cNvPr id="63508" name="Line 20"/>
          <p:cNvSpPr>
            <a:spLocks noChangeShapeType="1"/>
          </p:cNvSpPr>
          <p:nvPr/>
        </p:nvSpPr>
        <p:spPr bwMode="auto">
          <a:xfrm flipH="1" flipV="1">
            <a:off x="2038350" y="2552700"/>
            <a:ext cx="730250" cy="8128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9" name="Oval 21"/>
          <p:cNvSpPr>
            <a:spLocks noChangeArrowheads="1"/>
          </p:cNvSpPr>
          <p:nvPr/>
        </p:nvSpPr>
        <p:spPr bwMode="auto">
          <a:xfrm>
            <a:off x="509588" y="3813175"/>
            <a:ext cx="74612" cy="7461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grpSp>
        <p:nvGrpSpPr>
          <p:cNvPr id="63510" name="Group 22"/>
          <p:cNvGrpSpPr>
            <a:grpSpLocks/>
          </p:cNvGrpSpPr>
          <p:nvPr/>
        </p:nvGrpSpPr>
        <p:grpSpPr bwMode="auto">
          <a:xfrm>
            <a:off x="3648075" y="4991100"/>
            <a:ext cx="1000125" cy="200025"/>
            <a:chOff x="2352" y="3138"/>
            <a:chExt cx="630" cy="126"/>
          </a:xfrm>
        </p:grpSpPr>
        <p:sp>
          <p:nvSpPr>
            <p:cNvPr id="63539" name="Rectangle 23"/>
            <p:cNvSpPr>
              <a:spLocks noChangeArrowheads="1"/>
            </p:cNvSpPr>
            <p:nvPr/>
          </p:nvSpPr>
          <p:spPr bwMode="auto">
            <a:xfrm>
              <a:off x="2352" y="3138"/>
              <a:ext cx="630" cy="12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540" name="Oval 24"/>
            <p:cNvSpPr>
              <a:spLocks noChangeArrowheads="1"/>
            </p:cNvSpPr>
            <p:nvPr/>
          </p:nvSpPr>
          <p:spPr bwMode="auto">
            <a:xfrm flipH="1">
              <a:off x="2925"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sp>
          <p:nvSpPr>
            <p:cNvPr id="63541" name="Oval 25"/>
            <p:cNvSpPr>
              <a:spLocks noChangeArrowheads="1"/>
            </p:cNvSpPr>
            <p:nvPr/>
          </p:nvSpPr>
          <p:spPr bwMode="auto">
            <a:xfrm>
              <a:off x="2352"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grpSp>
      <p:sp>
        <p:nvSpPr>
          <p:cNvPr id="63511" name="Text Box 26"/>
          <p:cNvSpPr txBox="1">
            <a:spLocks noChangeArrowheads="1"/>
          </p:cNvSpPr>
          <p:nvPr/>
        </p:nvSpPr>
        <p:spPr bwMode="auto">
          <a:xfrm>
            <a:off x="3565525" y="5170488"/>
            <a:ext cx="1300163" cy="366712"/>
          </a:xfrm>
          <a:prstGeom prst="rect">
            <a:avLst/>
          </a:prstGeom>
          <a:noFill/>
          <a:ln w="9525">
            <a:noFill/>
            <a:miter lim="800000"/>
            <a:headEnd/>
            <a:tailEnd/>
          </a:ln>
        </p:spPr>
        <p:txBody>
          <a:bodyPr wrap="none">
            <a:prstTxWarp prst="textNoShape">
              <a:avLst/>
            </a:prstTxWarp>
            <a:spAutoFit/>
          </a:bodyPr>
          <a:lstStyle/>
          <a:p>
            <a:pPr eaLnBrk="0" hangingPunct="0"/>
            <a:r>
              <a:rPr lang="de-DE" b="1"/>
              <a:t>-</a:t>
            </a:r>
            <a:r>
              <a:rPr lang="de-DE"/>
              <a:t>      U     </a:t>
            </a:r>
            <a:r>
              <a:rPr lang="de-DE" b="1"/>
              <a:t>+</a:t>
            </a:r>
            <a:endParaRPr lang="de-DE"/>
          </a:p>
        </p:txBody>
      </p:sp>
      <p:sp>
        <p:nvSpPr>
          <p:cNvPr id="63512" name="Rectangle 27"/>
          <p:cNvSpPr>
            <a:spLocks noChangeArrowheads="1"/>
          </p:cNvSpPr>
          <p:nvPr/>
        </p:nvSpPr>
        <p:spPr bwMode="auto">
          <a:xfrm>
            <a:off x="123825" y="3281363"/>
            <a:ext cx="415925" cy="366712"/>
          </a:xfrm>
          <a:prstGeom prst="rect">
            <a:avLst/>
          </a:prstGeom>
          <a:noFill/>
          <a:ln w="9525">
            <a:noFill/>
            <a:miter lim="800000"/>
            <a:headEnd/>
            <a:tailEnd/>
          </a:ln>
        </p:spPr>
        <p:txBody>
          <a:bodyPr wrap="none">
            <a:prstTxWarp prst="textNoShape">
              <a:avLst/>
            </a:prstTxWarp>
            <a:spAutoFit/>
          </a:bodyPr>
          <a:lstStyle/>
          <a:p>
            <a:pPr eaLnBrk="0" hangingPunct="0"/>
            <a:r>
              <a:rPr noProof="1"/>
              <a:t>U</a:t>
            </a:r>
            <a:r>
              <a:rPr baseline="-25000" noProof="1"/>
              <a:t>h</a:t>
            </a:r>
            <a:endParaRPr lang="de-DE"/>
          </a:p>
        </p:txBody>
      </p:sp>
      <p:grpSp>
        <p:nvGrpSpPr>
          <p:cNvPr id="63513" name="Group 28"/>
          <p:cNvGrpSpPr>
            <a:grpSpLocks/>
          </p:cNvGrpSpPr>
          <p:nvPr/>
        </p:nvGrpSpPr>
        <p:grpSpPr bwMode="auto">
          <a:xfrm>
            <a:off x="2774950" y="3081338"/>
            <a:ext cx="201613" cy="763587"/>
            <a:chOff x="5402" y="676"/>
            <a:chExt cx="251" cy="937"/>
          </a:xfrm>
        </p:grpSpPr>
        <p:sp>
          <p:nvSpPr>
            <p:cNvPr id="63534" name="Arco 29"/>
            <p:cNvSpPr>
              <a:spLocks/>
            </p:cNvSpPr>
            <p:nvPr/>
          </p:nvSpPr>
          <p:spPr bwMode="auto">
            <a:xfrm>
              <a:off x="5493" y="676"/>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5" name="Arco 30"/>
            <p:cNvSpPr>
              <a:spLocks/>
            </p:cNvSpPr>
            <p:nvPr/>
          </p:nvSpPr>
          <p:spPr bwMode="auto">
            <a:xfrm flipH="1">
              <a:off x="5402" y="902"/>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6" name="Arco 31"/>
            <p:cNvSpPr>
              <a:spLocks/>
            </p:cNvSpPr>
            <p:nvPr/>
          </p:nvSpPr>
          <p:spPr bwMode="auto">
            <a:xfrm>
              <a:off x="5492" y="903"/>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7" name="Arco 32"/>
            <p:cNvSpPr>
              <a:spLocks/>
            </p:cNvSpPr>
            <p:nvPr/>
          </p:nvSpPr>
          <p:spPr bwMode="auto">
            <a:xfrm flipH="1">
              <a:off x="5402" y="1129"/>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8" name="Arco 33"/>
            <p:cNvSpPr>
              <a:spLocks/>
            </p:cNvSpPr>
            <p:nvPr/>
          </p:nvSpPr>
          <p:spPr bwMode="auto">
            <a:xfrm>
              <a:off x="5491" y="1127"/>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grpSp>
      <p:pic>
        <p:nvPicPr>
          <p:cNvPr id="63514" name="Picture 34" descr="stein"/>
          <p:cNvPicPr>
            <a:picLocks noChangeAspect="1" noChangeArrowheads="1"/>
          </p:cNvPicPr>
          <p:nvPr/>
        </p:nvPicPr>
        <p:blipFill>
          <a:blip r:embed="rId3"/>
          <a:srcRect/>
          <a:stretch>
            <a:fillRect/>
          </a:stretch>
        </p:blipFill>
        <p:spPr bwMode="auto">
          <a:xfrm>
            <a:off x="3168650" y="3422650"/>
            <a:ext cx="176213" cy="196850"/>
          </a:xfrm>
          <a:prstGeom prst="rect">
            <a:avLst/>
          </a:prstGeom>
          <a:noFill/>
          <a:ln w="9525">
            <a:noFill/>
            <a:miter lim="800000"/>
            <a:headEnd/>
            <a:tailEnd/>
          </a:ln>
        </p:spPr>
      </p:pic>
      <p:grpSp>
        <p:nvGrpSpPr>
          <p:cNvPr id="63515" name="Group 35"/>
          <p:cNvGrpSpPr>
            <a:grpSpLocks/>
          </p:cNvGrpSpPr>
          <p:nvPr/>
        </p:nvGrpSpPr>
        <p:grpSpPr bwMode="auto">
          <a:xfrm flipH="1">
            <a:off x="3925888" y="1931988"/>
            <a:ext cx="450850" cy="1584325"/>
            <a:chOff x="2034" y="1673"/>
            <a:chExt cx="284" cy="998"/>
          </a:xfrm>
        </p:grpSpPr>
        <p:grpSp>
          <p:nvGrpSpPr>
            <p:cNvPr id="63522" name="Group 36"/>
            <p:cNvGrpSpPr>
              <a:grpSpLocks/>
            </p:cNvGrpSpPr>
            <p:nvPr/>
          </p:nvGrpSpPr>
          <p:grpSpPr bwMode="auto">
            <a:xfrm>
              <a:off x="2040" y="1673"/>
              <a:ext cx="278" cy="249"/>
              <a:chOff x="2040" y="1673"/>
              <a:chExt cx="278" cy="249"/>
            </a:xfrm>
          </p:grpSpPr>
          <p:sp>
            <p:nvSpPr>
              <p:cNvPr id="63532" name="Freeform 3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3" name="Freeform 3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3" name="Group 39"/>
            <p:cNvGrpSpPr>
              <a:grpSpLocks/>
            </p:cNvGrpSpPr>
            <p:nvPr/>
          </p:nvGrpSpPr>
          <p:grpSpPr bwMode="auto">
            <a:xfrm>
              <a:off x="2038" y="1923"/>
              <a:ext cx="278" cy="249"/>
              <a:chOff x="2040" y="1673"/>
              <a:chExt cx="278" cy="249"/>
            </a:xfrm>
          </p:grpSpPr>
          <p:sp>
            <p:nvSpPr>
              <p:cNvPr id="63530" name="Freeform 4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1" name="Freeform 4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4" name="Group 42"/>
            <p:cNvGrpSpPr>
              <a:grpSpLocks/>
            </p:cNvGrpSpPr>
            <p:nvPr/>
          </p:nvGrpSpPr>
          <p:grpSpPr bwMode="auto">
            <a:xfrm>
              <a:off x="2036" y="2172"/>
              <a:ext cx="278" cy="249"/>
              <a:chOff x="2040" y="1673"/>
              <a:chExt cx="278" cy="249"/>
            </a:xfrm>
          </p:grpSpPr>
          <p:sp>
            <p:nvSpPr>
              <p:cNvPr id="63528" name="Freeform 4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9" name="Freeform 4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5" name="Group 45"/>
            <p:cNvGrpSpPr>
              <a:grpSpLocks/>
            </p:cNvGrpSpPr>
            <p:nvPr/>
          </p:nvGrpSpPr>
          <p:grpSpPr bwMode="auto">
            <a:xfrm>
              <a:off x="2034" y="2422"/>
              <a:ext cx="278" cy="249"/>
              <a:chOff x="2040" y="1673"/>
              <a:chExt cx="278" cy="249"/>
            </a:xfrm>
          </p:grpSpPr>
          <p:sp>
            <p:nvSpPr>
              <p:cNvPr id="63526" name="Freeform 4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7" name="Freeform 4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grpSp>
        <p:nvGrpSpPr>
          <p:cNvPr id="63516" name="Group 48"/>
          <p:cNvGrpSpPr>
            <a:grpSpLocks/>
          </p:cNvGrpSpPr>
          <p:nvPr/>
        </p:nvGrpSpPr>
        <p:grpSpPr bwMode="auto">
          <a:xfrm>
            <a:off x="3098800" y="3113088"/>
            <a:ext cx="309563" cy="366712"/>
            <a:chOff x="1952" y="1961"/>
            <a:chExt cx="195" cy="231"/>
          </a:xfrm>
        </p:grpSpPr>
        <p:sp>
          <p:nvSpPr>
            <p:cNvPr id="63520" name="Text Box 49"/>
            <p:cNvSpPr txBox="1">
              <a:spLocks noChangeArrowheads="1"/>
            </p:cNvSpPr>
            <p:nvPr/>
          </p:nvSpPr>
          <p:spPr bwMode="auto">
            <a:xfrm>
              <a:off x="1952" y="1961"/>
              <a:ext cx="195" cy="231"/>
            </a:xfrm>
            <a:prstGeom prst="rect">
              <a:avLst/>
            </a:prstGeom>
            <a:noFill/>
            <a:ln w="9525">
              <a:noFill/>
              <a:miter lim="800000"/>
              <a:headEnd/>
              <a:tailEnd/>
            </a:ln>
          </p:spPr>
          <p:txBody>
            <a:bodyPr wrap="none">
              <a:prstTxWarp prst="textNoShape">
                <a:avLst/>
              </a:prstTxWarp>
              <a:spAutoFit/>
            </a:bodyPr>
            <a:lstStyle/>
            <a:p>
              <a:pPr eaLnBrk="0" hangingPunct="0"/>
              <a:r>
                <a:rPr lang="de-DE"/>
                <a:t>e</a:t>
              </a:r>
              <a:endParaRPr lang="de-DE" sz="2400"/>
            </a:p>
          </p:txBody>
        </p:sp>
        <p:sp>
          <p:nvSpPr>
            <p:cNvPr id="63521" name="Line 50"/>
            <p:cNvSpPr>
              <a:spLocks noChangeShapeType="1"/>
            </p:cNvSpPr>
            <p:nvPr/>
          </p:nvSpPr>
          <p:spPr bwMode="auto">
            <a:xfrm flipV="1">
              <a:off x="2090" y="2045"/>
              <a:ext cx="22" cy="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sp>
        <p:nvSpPr>
          <p:cNvPr id="63517" name="Line 51"/>
          <p:cNvSpPr>
            <a:spLocks noChangeShapeType="1"/>
          </p:cNvSpPr>
          <p:nvPr/>
        </p:nvSpPr>
        <p:spPr bwMode="auto">
          <a:xfrm flipV="1">
            <a:off x="1981200" y="3079750"/>
            <a:ext cx="304800" cy="7938"/>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s-ES_tradnl"/>
          </a:p>
        </p:txBody>
      </p:sp>
      <p:sp>
        <p:nvSpPr>
          <p:cNvPr id="63518" name="Rectangle 52"/>
          <p:cNvSpPr>
            <a:spLocks noChangeArrowheads="1"/>
          </p:cNvSpPr>
          <p:nvPr/>
        </p:nvSpPr>
        <p:spPr bwMode="auto">
          <a:xfrm>
            <a:off x="2028825" y="3062288"/>
            <a:ext cx="331788" cy="366712"/>
          </a:xfrm>
          <a:prstGeom prst="rect">
            <a:avLst/>
          </a:prstGeom>
          <a:noFill/>
          <a:ln w="9525">
            <a:noFill/>
            <a:miter lim="800000"/>
            <a:headEnd/>
            <a:tailEnd/>
          </a:ln>
        </p:spPr>
        <p:txBody>
          <a:bodyPr wrap="none">
            <a:prstTxWarp prst="textNoShape">
              <a:avLst/>
            </a:prstTxWarp>
            <a:spAutoFit/>
          </a:bodyPr>
          <a:lstStyle/>
          <a:p>
            <a:pPr eaLnBrk="0" hangingPunct="0"/>
            <a:r>
              <a:rPr noProof="1"/>
              <a:t>I</a:t>
            </a:r>
            <a:r>
              <a:rPr baseline="-25000" noProof="1"/>
              <a:t>h</a:t>
            </a:r>
            <a:endParaRPr lang="de-DE"/>
          </a:p>
        </p:txBody>
      </p:sp>
      <p:sp>
        <p:nvSpPr>
          <p:cNvPr id="63519" name="Text Box 53"/>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8096D68A-DAA0-2B4D-BC9C-14DF20CE0740}"/>
              </a:ext>
            </a:extLst>
          </p:cNvPr>
          <p:cNvSpPr txBox="1">
            <a:spLocks noChangeArrowheads="1"/>
          </p:cNvSpPr>
          <p:nvPr/>
        </p:nvSpPr>
        <p:spPr bwMode="auto">
          <a:xfrm>
            <a:off x="1615101" y="2905780"/>
            <a:ext cx="5913798"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 Luz y Espectro Electromagnético ]</a:t>
            </a:r>
            <a:endParaRPr lang="en-US" sz="2800" dirty="0">
              <a:solidFill>
                <a:srgbClr val="3333CC"/>
              </a:solidFill>
            </a:endParaRPr>
          </a:p>
        </p:txBody>
      </p:sp>
    </p:spTree>
    <p:extLst>
      <p:ext uri="{BB962C8B-B14F-4D97-AF65-F5344CB8AC3E}">
        <p14:creationId xmlns:p14="http://schemas.microsoft.com/office/powerpoint/2010/main" val="658679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4"/>
          <p:cNvSpPr>
            <a:spLocks noChangeArrowheads="1"/>
          </p:cNvSpPr>
          <p:nvPr/>
        </p:nvSpPr>
        <p:spPr bwMode="auto">
          <a:xfrm>
            <a:off x="3473450" y="30940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1102853" name="Picture 5" descr="red_ball"/>
          <p:cNvPicPr>
            <a:picLocks noChangeAspect="1" noChangeArrowheads="1"/>
          </p:cNvPicPr>
          <p:nvPr/>
        </p:nvPicPr>
        <p:blipFill>
          <a:blip r:embed="rId3"/>
          <a:srcRect/>
          <a:stretch>
            <a:fillRect/>
          </a:stretch>
        </p:blipFill>
        <p:spPr bwMode="auto">
          <a:xfrm>
            <a:off x="4070350" y="3019425"/>
            <a:ext cx="165100" cy="169863"/>
          </a:xfrm>
          <a:prstGeom prst="rect">
            <a:avLst/>
          </a:prstGeom>
          <a:noFill/>
          <a:ln w="9525">
            <a:noFill/>
            <a:miter lim="800000"/>
            <a:headEnd/>
            <a:tailEnd/>
          </a:ln>
        </p:spPr>
      </p:pic>
      <p:sp>
        <p:nvSpPr>
          <p:cNvPr id="65540" name="Text Box 12"/>
          <p:cNvSpPr txBox="1">
            <a:spLocks noChangeArrowheads="1"/>
          </p:cNvSpPr>
          <p:nvPr/>
        </p:nvSpPr>
        <p:spPr bwMode="auto">
          <a:xfrm>
            <a:off x="3816350" y="39354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5541" name="Oval 27"/>
          <p:cNvSpPr>
            <a:spLocks noChangeArrowheads="1"/>
          </p:cNvSpPr>
          <p:nvPr/>
        </p:nvSpPr>
        <p:spPr bwMode="auto">
          <a:xfrm>
            <a:off x="3065463" y="26304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1102888" name="Rectangle 40"/>
          <p:cNvSpPr>
            <a:spLocks noChangeArrowheads="1"/>
          </p:cNvSpPr>
          <p:nvPr/>
        </p:nvSpPr>
        <p:spPr bwMode="auto">
          <a:xfrm>
            <a:off x="4324350" y="18859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1102904" name="Picture 56" descr="gr_ball"/>
          <p:cNvPicPr>
            <a:picLocks noChangeAspect="1" noChangeArrowheads="1"/>
          </p:cNvPicPr>
          <p:nvPr/>
        </p:nvPicPr>
        <p:blipFill>
          <a:blip r:embed="rId4"/>
          <a:srcRect/>
          <a:stretch>
            <a:fillRect/>
          </a:stretch>
        </p:blipFill>
        <p:spPr bwMode="auto">
          <a:xfrm>
            <a:off x="4410075" y="2633663"/>
            <a:ext cx="146050" cy="152400"/>
          </a:xfrm>
          <a:prstGeom prst="rect">
            <a:avLst/>
          </a:prstGeom>
          <a:noFill/>
          <a:ln w="9525">
            <a:noFill/>
            <a:miter lim="800000"/>
            <a:headEnd/>
            <a:tailEnd/>
          </a:ln>
        </p:spPr>
      </p:pic>
      <p:pic>
        <p:nvPicPr>
          <p:cNvPr id="65544" name="Picture 57" descr="gr_ball"/>
          <p:cNvPicPr>
            <a:picLocks noChangeAspect="1" noChangeArrowheads="1"/>
          </p:cNvPicPr>
          <p:nvPr/>
        </p:nvPicPr>
        <p:blipFill>
          <a:blip r:embed="rId4"/>
          <a:srcRect/>
          <a:stretch>
            <a:fillRect/>
          </a:stretch>
        </p:blipFill>
        <p:spPr bwMode="auto">
          <a:xfrm>
            <a:off x="3419475" y="4605338"/>
            <a:ext cx="146050" cy="150812"/>
          </a:xfrm>
          <a:prstGeom prst="rect">
            <a:avLst/>
          </a:prstGeom>
          <a:noFill/>
          <a:ln w="9525">
            <a:noFill/>
            <a:miter lim="800000"/>
            <a:headEnd/>
            <a:tailEnd/>
          </a:ln>
        </p:spPr>
      </p:pic>
      <p:pic>
        <p:nvPicPr>
          <p:cNvPr id="65545" name="Picture 58" descr="gr_ball"/>
          <p:cNvPicPr>
            <a:picLocks noChangeAspect="1" noChangeArrowheads="1"/>
          </p:cNvPicPr>
          <p:nvPr/>
        </p:nvPicPr>
        <p:blipFill>
          <a:blip r:embed="rId4"/>
          <a:srcRect/>
          <a:stretch>
            <a:fillRect/>
          </a:stretch>
        </p:blipFill>
        <p:spPr bwMode="auto">
          <a:xfrm>
            <a:off x="3541713" y="2684463"/>
            <a:ext cx="146050" cy="150812"/>
          </a:xfrm>
          <a:prstGeom prst="rect">
            <a:avLst/>
          </a:prstGeom>
          <a:noFill/>
          <a:ln w="9525">
            <a:noFill/>
            <a:miter lim="800000"/>
            <a:headEnd/>
            <a:tailEnd/>
          </a:ln>
        </p:spPr>
      </p:pic>
      <p:pic>
        <p:nvPicPr>
          <p:cNvPr id="65546" name="Picture 59" descr="gr_ball"/>
          <p:cNvPicPr>
            <a:picLocks noChangeAspect="1" noChangeArrowheads="1"/>
          </p:cNvPicPr>
          <p:nvPr/>
        </p:nvPicPr>
        <p:blipFill>
          <a:blip r:embed="rId4"/>
          <a:srcRect/>
          <a:stretch>
            <a:fillRect/>
          </a:stretch>
        </p:blipFill>
        <p:spPr bwMode="auto">
          <a:xfrm>
            <a:off x="4929188" y="4291013"/>
            <a:ext cx="146050" cy="152400"/>
          </a:xfrm>
          <a:prstGeom prst="rect">
            <a:avLst/>
          </a:prstGeom>
          <a:noFill/>
          <a:ln w="9525">
            <a:noFill/>
            <a:miter lim="800000"/>
            <a:headEnd/>
            <a:tailEnd/>
          </a:ln>
        </p:spPr>
      </p:pic>
      <p:pic>
        <p:nvPicPr>
          <p:cNvPr id="65547" name="Picture 60" descr="gr_ball"/>
          <p:cNvPicPr>
            <a:picLocks noChangeAspect="1" noChangeArrowheads="1"/>
          </p:cNvPicPr>
          <p:nvPr/>
        </p:nvPicPr>
        <p:blipFill>
          <a:blip r:embed="rId4"/>
          <a:srcRect/>
          <a:stretch>
            <a:fillRect/>
          </a:stretch>
        </p:blipFill>
        <p:spPr bwMode="auto">
          <a:xfrm>
            <a:off x="3052763" y="3981450"/>
            <a:ext cx="146050" cy="150813"/>
          </a:xfrm>
          <a:prstGeom prst="rect">
            <a:avLst/>
          </a:prstGeom>
          <a:noFill/>
          <a:ln w="9525">
            <a:noFill/>
            <a:miter lim="800000"/>
            <a:headEnd/>
            <a:tailEnd/>
          </a:ln>
        </p:spPr>
      </p:pic>
      <p:pic>
        <p:nvPicPr>
          <p:cNvPr id="65548" name="Picture 61" descr="gr_ball"/>
          <p:cNvPicPr>
            <a:picLocks noChangeAspect="1" noChangeArrowheads="1"/>
          </p:cNvPicPr>
          <p:nvPr/>
        </p:nvPicPr>
        <p:blipFill>
          <a:blip r:embed="rId4"/>
          <a:srcRect/>
          <a:stretch>
            <a:fillRect/>
          </a:stretch>
        </p:blipFill>
        <p:spPr bwMode="auto">
          <a:xfrm>
            <a:off x="4471988" y="4703763"/>
            <a:ext cx="147637" cy="152400"/>
          </a:xfrm>
          <a:prstGeom prst="rect">
            <a:avLst/>
          </a:prstGeom>
          <a:noFill/>
          <a:ln w="9525">
            <a:noFill/>
            <a:miter lim="800000"/>
            <a:headEnd/>
            <a:tailEnd/>
          </a:ln>
        </p:spPr>
      </p:pic>
      <p:pic>
        <p:nvPicPr>
          <p:cNvPr id="65549" name="Picture 62" descr="gr_ball"/>
          <p:cNvPicPr>
            <a:picLocks noChangeAspect="1" noChangeArrowheads="1"/>
          </p:cNvPicPr>
          <p:nvPr/>
        </p:nvPicPr>
        <p:blipFill>
          <a:blip r:embed="rId4"/>
          <a:srcRect/>
          <a:stretch>
            <a:fillRect/>
          </a:stretch>
        </p:blipFill>
        <p:spPr bwMode="auto">
          <a:xfrm>
            <a:off x="5067300" y="3671888"/>
            <a:ext cx="146050" cy="150812"/>
          </a:xfrm>
          <a:prstGeom prst="rect">
            <a:avLst/>
          </a:prstGeom>
          <a:noFill/>
          <a:ln w="9525">
            <a:noFill/>
            <a:miter lim="800000"/>
            <a:headEnd/>
            <a:tailEnd/>
          </a:ln>
        </p:spPr>
      </p:pic>
      <p:pic>
        <p:nvPicPr>
          <p:cNvPr id="65550" name="Picture 63" descr="kern"/>
          <p:cNvPicPr>
            <a:picLocks noChangeAspect="1" noChangeArrowheads="1"/>
          </p:cNvPicPr>
          <p:nvPr/>
        </p:nvPicPr>
        <p:blipFill>
          <a:blip r:embed="rId5"/>
          <a:srcRect/>
          <a:stretch>
            <a:fillRect/>
          </a:stretch>
        </p:blipFill>
        <p:spPr bwMode="auto">
          <a:xfrm>
            <a:off x="3878263" y="3509963"/>
            <a:ext cx="373062" cy="403225"/>
          </a:xfrm>
          <a:prstGeom prst="rect">
            <a:avLst/>
          </a:prstGeom>
          <a:noFill/>
          <a:ln w="9525">
            <a:noFill/>
            <a:miter lim="800000"/>
            <a:headEnd/>
            <a:tailEnd/>
          </a:ln>
        </p:spPr>
      </p:pic>
      <p:pic>
        <p:nvPicPr>
          <p:cNvPr id="65551" name="Picture 64" descr="gr_ball"/>
          <p:cNvPicPr>
            <a:picLocks noChangeAspect="1" noChangeArrowheads="1"/>
          </p:cNvPicPr>
          <p:nvPr/>
        </p:nvPicPr>
        <p:blipFill>
          <a:blip r:embed="rId4"/>
          <a:srcRect/>
          <a:stretch>
            <a:fillRect/>
          </a:stretch>
        </p:blipFill>
        <p:spPr bwMode="auto">
          <a:xfrm>
            <a:off x="3436938" y="3559175"/>
            <a:ext cx="146050" cy="152400"/>
          </a:xfrm>
          <a:prstGeom prst="rect">
            <a:avLst/>
          </a:prstGeom>
          <a:noFill/>
          <a:ln w="9525">
            <a:noFill/>
            <a:miter lim="800000"/>
            <a:headEnd/>
            <a:tailEnd/>
          </a:ln>
        </p:spPr>
      </p:pic>
      <p:pic>
        <p:nvPicPr>
          <p:cNvPr id="65552" name="Picture 65" descr="gr_ball"/>
          <p:cNvPicPr>
            <a:picLocks noChangeAspect="1" noChangeArrowheads="1"/>
          </p:cNvPicPr>
          <p:nvPr/>
        </p:nvPicPr>
        <p:blipFill>
          <a:blip r:embed="rId4"/>
          <a:srcRect/>
          <a:stretch>
            <a:fillRect/>
          </a:stretch>
        </p:blipFill>
        <p:spPr bwMode="auto">
          <a:xfrm>
            <a:off x="4532313" y="3302000"/>
            <a:ext cx="146050" cy="152400"/>
          </a:xfrm>
          <a:prstGeom prst="rect">
            <a:avLst/>
          </a:prstGeom>
          <a:noFill/>
          <a:ln w="9525">
            <a:noFill/>
            <a:miter lim="800000"/>
            <a:headEnd/>
            <a:tailEnd/>
          </a:ln>
        </p:spPr>
      </p:pic>
      <p:pic>
        <p:nvPicPr>
          <p:cNvPr id="65553" name="Picture 66" descr="gr_ball"/>
          <p:cNvPicPr>
            <a:picLocks noChangeAspect="1" noChangeArrowheads="1"/>
          </p:cNvPicPr>
          <p:nvPr/>
        </p:nvPicPr>
        <p:blipFill>
          <a:blip r:embed="rId4"/>
          <a:srcRect/>
          <a:stretch>
            <a:fillRect/>
          </a:stretch>
        </p:blipFill>
        <p:spPr bwMode="auto">
          <a:xfrm>
            <a:off x="4406900" y="4216400"/>
            <a:ext cx="146050" cy="150813"/>
          </a:xfrm>
          <a:prstGeom prst="rect">
            <a:avLst/>
          </a:prstGeom>
          <a:noFill/>
          <a:ln w="9525">
            <a:noFill/>
            <a:miter lim="800000"/>
            <a:headEnd/>
            <a:tailEnd/>
          </a:ln>
        </p:spPr>
      </p:pic>
      <p:pic>
        <p:nvPicPr>
          <p:cNvPr id="65554" name="Picture 67" descr="gr_ball"/>
          <p:cNvPicPr>
            <a:picLocks noChangeAspect="1" noChangeArrowheads="1"/>
          </p:cNvPicPr>
          <p:nvPr/>
        </p:nvPicPr>
        <p:blipFill>
          <a:blip r:embed="rId4"/>
          <a:srcRect/>
          <a:stretch>
            <a:fillRect/>
          </a:stretch>
        </p:blipFill>
        <p:spPr bwMode="auto">
          <a:xfrm>
            <a:off x="3683000" y="4283075"/>
            <a:ext cx="146050" cy="152400"/>
          </a:xfrm>
          <a:prstGeom prst="rect">
            <a:avLst/>
          </a:prstGeom>
          <a:noFill/>
          <a:ln w="9525">
            <a:noFill/>
            <a:miter lim="800000"/>
            <a:headEnd/>
            <a:tailEnd/>
          </a:ln>
        </p:spPr>
      </p:pic>
      <p:pic>
        <p:nvPicPr>
          <p:cNvPr id="1102916" name="Picture 68" descr="stein"/>
          <p:cNvPicPr>
            <a:picLocks noChangeAspect="1" noChangeArrowheads="1"/>
          </p:cNvPicPr>
          <p:nvPr/>
        </p:nvPicPr>
        <p:blipFill>
          <a:blip r:embed="rId6"/>
          <a:srcRect/>
          <a:stretch>
            <a:fillRect/>
          </a:stretch>
        </p:blipFill>
        <p:spPr bwMode="auto">
          <a:xfrm>
            <a:off x="2862263" y="3205163"/>
            <a:ext cx="176212" cy="195262"/>
          </a:xfrm>
          <a:prstGeom prst="rect">
            <a:avLst/>
          </a:prstGeom>
          <a:noFill/>
          <a:ln w="9525">
            <a:noFill/>
            <a:miter lim="800000"/>
            <a:headEnd/>
            <a:tailEnd/>
          </a:ln>
        </p:spPr>
      </p:pic>
      <p:sp>
        <p:nvSpPr>
          <p:cNvPr id="65556" name="Text Box 100"/>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grpSp>
        <p:nvGrpSpPr>
          <p:cNvPr id="2" name="Group 116"/>
          <p:cNvGrpSpPr>
            <a:grpSpLocks/>
          </p:cNvGrpSpPr>
          <p:nvPr/>
        </p:nvGrpSpPr>
        <p:grpSpPr bwMode="auto">
          <a:xfrm>
            <a:off x="4264025" y="1597025"/>
            <a:ext cx="123825" cy="935038"/>
            <a:chOff x="2686" y="1226"/>
            <a:chExt cx="78" cy="589"/>
          </a:xfrm>
        </p:grpSpPr>
        <p:sp>
          <p:nvSpPr>
            <p:cNvPr id="65558" name="Line 117"/>
            <p:cNvSpPr>
              <a:spLocks noChangeShapeType="1"/>
            </p:cNvSpPr>
            <p:nvPr/>
          </p:nvSpPr>
          <p:spPr bwMode="auto">
            <a:xfrm flipV="1">
              <a:off x="2724" y="1226"/>
              <a:ext cx="0" cy="17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grpSp>
          <p:nvGrpSpPr>
            <p:cNvPr id="65559" name="Group 118"/>
            <p:cNvGrpSpPr>
              <a:grpSpLocks/>
            </p:cNvGrpSpPr>
            <p:nvPr/>
          </p:nvGrpSpPr>
          <p:grpSpPr bwMode="auto">
            <a:xfrm flipH="1">
              <a:off x="2686" y="1403"/>
              <a:ext cx="78" cy="412"/>
              <a:chOff x="2034" y="1673"/>
              <a:chExt cx="284" cy="998"/>
            </a:xfrm>
          </p:grpSpPr>
          <p:grpSp>
            <p:nvGrpSpPr>
              <p:cNvPr id="65560" name="Group 119"/>
              <p:cNvGrpSpPr>
                <a:grpSpLocks/>
              </p:cNvGrpSpPr>
              <p:nvPr/>
            </p:nvGrpSpPr>
            <p:grpSpPr bwMode="auto">
              <a:xfrm>
                <a:off x="2040" y="1673"/>
                <a:ext cx="278" cy="249"/>
                <a:chOff x="2040" y="1673"/>
                <a:chExt cx="278" cy="249"/>
              </a:xfrm>
            </p:grpSpPr>
            <p:sp>
              <p:nvSpPr>
                <p:cNvPr id="65570" name="Freeform 12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71" name="Freeform 12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1" name="Group 122"/>
              <p:cNvGrpSpPr>
                <a:grpSpLocks/>
              </p:cNvGrpSpPr>
              <p:nvPr/>
            </p:nvGrpSpPr>
            <p:grpSpPr bwMode="auto">
              <a:xfrm>
                <a:off x="2038" y="1923"/>
                <a:ext cx="278" cy="249"/>
                <a:chOff x="2040" y="1673"/>
                <a:chExt cx="278" cy="249"/>
              </a:xfrm>
            </p:grpSpPr>
            <p:sp>
              <p:nvSpPr>
                <p:cNvPr id="65568" name="Freeform 12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9" name="Freeform 12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2" name="Group 125"/>
              <p:cNvGrpSpPr>
                <a:grpSpLocks/>
              </p:cNvGrpSpPr>
              <p:nvPr/>
            </p:nvGrpSpPr>
            <p:grpSpPr bwMode="auto">
              <a:xfrm>
                <a:off x="2036" y="2172"/>
                <a:ext cx="278" cy="249"/>
                <a:chOff x="2040" y="1673"/>
                <a:chExt cx="278" cy="249"/>
              </a:xfrm>
            </p:grpSpPr>
            <p:sp>
              <p:nvSpPr>
                <p:cNvPr id="65566" name="Freeform 12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7" name="Freeform 12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3" name="Group 128"/>
              <p:cNvGrpSpPr>
                <a:grpSpLocks/>
              </p:cNvGrpSpPr>
              <p:nvPr/>
            </p:nvGrpSpPr>
            <p:grpSpPr bwMode="auto">
              <a:xfrm>
                <a:off x="2034" y="2422"/>
                <a:ext cx="278" cy="249"/>
                <a:chOff x="2040" y="1673"/>
                <a:chExt cx="278" cy="249"/>
              </a:xfrm>
            </p:grpSpPr>
            <p:sp>
              <p:nvSpPr>
                <p:cNvPr id="65564" name="Freeform 12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5" name="Freeform 13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5.92593E-6 L 0.12361 -0.0287 " pathEditMode="relative" ptsTypes="AA">
                                      <p:cBhvr>
                                        <p:cTn id="6" dur="2000" fill="hold"/>
                                        <p:tgtEl>
                                          <p:spTgt spid="11029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7778E-6 -3.7037E-6 L 0.0993 -0.05 " pathEditMode="relative" ptsTypes="AA">
                                      <p:cBhvr>
                                        <p:cTn id="10" dur="2000" fill="hold"/>
                                        <p:tgtEl>
                                          <p:spTgt spid="11028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2361 -0.0287 L 0.25139 0.00185 " pathEditMode="relative" ptsTypes="AA">
                                      <p:cBhvr>
                                        <p:cTn id="12" dur="2000" fill="hold"/>
                                        <p:tgtEl>
                                          <p:spTgt spid="1102916"/>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1.11111E-6 -1.48148E-6 L -0.03264 0.05556 " pathEditMode="relative" ptsTypes="AA">
                                      <p:cBhvr>
                                        <p:cTn id="14" dur="2000" fill="hold"/>
                                        <p:tgtEl>
                                          <p:spTgt spid="1102904"/>
                                        </p:tgtEl>
                                        <p:attrNameLst>
                                          <p:attrName>ppt_x</p:attrName>
                                          <p:attrName>ppt_y</p:attrName>
                                        </p:attrNameLst>
                                      </p:cBhvr>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110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tein"/>
          <p:cNvPicPr>
            <a:picLocks noChangeAspect="1" noChangeArrowheads="1"/>
          </p:cNvPicPr>
          <p:nvPr/>
        </p:nvPicPr>
        <p:blipFill>
          <a:blip r:embed="rId3"/>
          <a:srcRect/>
          <a:stretch>
            <a:fillRect/>
          </a:stretch>
        </p:blipFill>
        <p:spPr bwMode="auto">
          <a:xfrm>
            <a:off x="5551488" y="4708525"/>
            <a:ext cx="176212" cy="195263"/>
          </a:xfrm>
          <a:prstGeom prst="rect">
            <a:avLst/>
          </a:prstGeom>
          <a:noFill/>
          <a:ln w="9525">
            <a:noFill/>
            <a:miter lim="800000"/>
            <a:headEnd/>
            <a:tailEnd/>
          </a:ln>
        </p:spPr>
      </p:pic>
      <p:pic>
        <p:nvPicPr>
          <p:cNvPr id="67587" name="Picture 3" descr="stein"/>
          <p:cNvPicPr>
            <a:picLocks noChangeAspect="1" noChangeArrowheads="1"/>
          </p:cNvPicPr>
          <p:nvPr/>
        </p:nvPicPr>
        <p:blipFill>
          <a:blip r:embed="rId3"/>
          <a:srcRect/>
          <a:stretch>
            <a:fillRect/>
          </a:stretch>
        </p:blipFill>
        <p:spPr bwMode="auto">
          <a:xfrm>
            <a:off x="2457450" y="3716338"/>
            <a:ext cx="176213" cy="196850"/>
          </a:xfrm>
          <a:prstGeom prst="rect">
            <a:avLst/>
          </a:prstGeom>
          <a:noFill/>
          <a:ln w="9525">
            <a:noFill/>
            <a:miter lim="800000"/>
            <a:headEnd/>
            <a:tailEnd/>
          </a:ln>
        </p:spPr>
      </p:pic>
      <p:sp>
        <p:nvSpPr>
          <p:cNvPr id="67588" name="Oval 4"/>
          <p:cNvSpPr>
            <a:spLocks noChangeArrowheads="1"/>
          </p:cNvSpPr>
          <p:nvPr/>
        </p:nvSpPr>
        <p:spPr bwMode="auto">
          <a:xfrm>
            <a:off x="742950" y="35004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67589" name="Picture 5" descr="red_ball"/>
          <p:cNvPicPr>
            <a:picLocks noChangeAspect="1" noChangeArrowheads="1"/>
          </p:cNvPicPr>
          <p:nvPr/>
        </p:nvPicPr>
        <p:blipFill>
          <a:blip r:embed="rId4"/>
          <a:srcRect/>
          <a:stretch>
            <a:fillRect/>
          </a:stretch>
        </p:blipFill>
        <p:spPr bwMode="auto">
          <a:xfrm>
            <a:off x="1339850" y="3425825"/>
            <a:ext cx="165100" cy="169863"/>
          </a:xfrm>
          <a:prstGeom prst="rect">
            <a:avLst/>
          </a:prstGeom>
          <a:noFill/>
          <a:ln w="9525">
            <a:noFill/>
            <a:miter lim="800000"/>
            <a:headEnd/>
            <a:tailEnd/>
          </a:ln>
        </p:spPr>
      </p:pic>
      <p:pic>
        <p:nvPicPr>
          <p:cNvPr id="67590" name="Picture 6" descr="red_ball"/>
          <p:cNvPicPr>
            <a:picLocks noChangeAspect="1" noChangeArrowheads="1"/>
          </p:cNvPicPr>
          <p:nvPr/>
        </p:nvPicPr>
        <p:blipFill>
          <a:blip r:embed="rId4"/>
          <a:srcRect/>
          <a:stretch>
            <a:fillRect/>
          </a:stretch>
        </p:blipFill>
        <p:spPr bwMode="auto">
          <a:xfrm>
            <a:off x="2300288" y="3100388"/>
            <a:ext cx="165100" cy="169862"/>
          </a:xfrm>
          <a:prstGeom prst="rect">
            <a:avLst/>
          </a:prstGeom>
          <a:noFill/>
          <a:ln w="9525">
            <a:noFill/>
            <a:miter lim="800000"/>
            <a:headEnd/>
            <a:tailEnd/>
          </a:ln>
        </p:spPr>
      </p:pic>
      <p:sp>
        <p:nvSpPr>
          <p:cNvPr id="67591" name="Text Box 7"/>
          <p:cNvSpPr txBox="1">
            <a:spLocks noChangeArrowheads="1"/>
          </p:cNvSpPr>
          <p:nvPr/>
        </p:nvSpPr>
        <p:spPr bwMode="auto">
          <a:xfrm>
            <a:off x="5554663" y="436245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2" name="Text Box 8"/>
          <p:cNvSpPr txBox="1">
            <a:spLocks noChangeArrowheads="1"/>
          </p:cNvSpPr>
          <p:nvPr/>
        </p:nvSpPr>
        <p:spPr bwMode="auto">
          <a:xfrm>
            <a:off x="2519363" y="34671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3" name="Line 9"/>
          <p:cNvSpPr>
            <a:spLocks noChangeShapeType="1"/>
          </p:cNvSpPr>
          <p:nvPr/>
        </p:nvSpPr>
        <p:spPr bwMode="auto">
          <a:xfrm flipV="1">
            <a:off x="6364288" y="3090863"/>
            <a:ext cx="0" cy="188436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4" name="Line 10"/>
          <p:cNvSpPr>
            <a:spLocks noChangeShapeType="1"/>
          </p:cNvSpPr>
          <p:nvPr/>
        </p:nvSpPr>
        <p:spPr bwMode="auto">
          <a:xfrm>
            <a:off x="6040438" y="4894263"/>
            <a:ext cx="2744787"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5" name="Line 11"/>
          <p:cNvSpPr>
            <a:spLocks noChangeShapeType="1"/>
          </p:cNvSpPr>
          <p:nvPr/>
        </p:nvSpPr>
        <p:spPr bwMode="auto">
          <a:xfrm flipV="1">
            <a:off x="5600700" y="3816350"/>
            <a:ext cx="190500" cy="8255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6" name="Text Box 12"/>
          <p:cNvSpPr txBox="1">
            <a:spLocks noChangeArrowheads="1"/>
          </p:cNvSpPr>
          <p:nvPr/>
        </p:nvSpPr>
        <p:spPr bwMode="auto">
          <a:xfrm>
            <a:off x="1085850" y="43418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7597" name="Text Box 13"/>
          <p:cNvSpPr txBox="1">
            <a:spLocks noChangeArrowheads="1"/>
          </p:cNvSpPr>
          <p:nvPr/>
        </p:nvSpPr>
        <p:spPr bwMode="auto">
          <a:xfrm>
            <a:off x="3097213" y="30734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8" name="Line 14"/>
          <p:cNvSpPr>
            <a:spLocks noChangeShapeType="1"/>
          </p:cNvSpPr>
          <p:nvPr/>
        </p:nvSpPr>
        <p:spPr bwMode="auto">
          <a:xfrm flipH="1" flipV="1">
            <a:off x="6367463" y="3594100"/>
            <a:ext cx="1987550" cy="1309688"/>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s-ES_tradnl"/>
          </a:p>
        </p:txBody>
      </p:sp>
      <p:sp>
        <p:nvSpPr>
          <p:cNvPr id="67599" name="Freeform 15"/>
          <p:cNvSpPr>
            <a:spLocks/>
          </p:cNvSpPr>
          <p:nvPr/>
        </p:nvSpPr>
        <p:spPr bwMode="auto">
          <a:xfrm>
            <a:off x="6373813" y="4003675"/>
            <a:ext cx="693737" cy="892175"/>
          </a:xfrm>
          <a:custGeom>
            <a:avLst/>
            <a:gdLst>
              <a:gd name="T0" fmla="*/ 0 w 537"/>
              <a:gd name="T1" fmla="*/ 2147483647 h 705"/>
              <a:gd name="T2" fmla="*/ 2147483647 w 537"/>
              <a:gd name="T3" fmla="*/ 2147483647 h 705"/>
              <a:gd name="T4" fmla="*/ 2147483647 w 537"/>
              <a:gd name="T5" fmla="*/ 2147483647 h 705"/>
              <a:gd name="T6" fmla="*/ 2147483647 w 537"/>
              <a:gd name="T7" fmla="*/ 2147483647 h 705"/>
              <a:gd name="T8" fmla="*/ 2147483647 w 537"/>
              <a:gd name="T9" fmla="*/ 2147483647 h 705"/>
              <a:gd name="T10" fmla="*/ 0 60000 65536"/>
              <a:gd name="T11" fmla="*/ 0 60000 65536"/>
              <a:gd name="T12" fmla="*/ 0 60000 65536"/>
              <a:gd name="T13" fmla="*/ 0 60000 65536"/>
              <a:gd name="T14" fmla="*/ 0 60000 65536"/>
              <a:gd name="T15" fmla="*/ 0 w 537"/>
              <a:gd name="T16" fmla="*/ 0 h 705"/>
              <a:gd name="T17" fmla="*/ 537 w 537"/>
              <a:gd name="T18" fmla="*/ 705 h 705"/>
            </a:gdLst>
            <a:ahLst/>
            <a:cxnLst>
              <a:cxn ang="T10">
                <a:pos x="T0" y="T1"/>
              </a:cxn>
              <a:cxn ang="T11">
                <a:pos x="T2" y="T3"/>
              </a:cxn>
              <a:cxn ang="T12">
                <a:pos x="T4" y="T5"/>
              </a:cxn>
              <a:cxn ang="T13">
                <a:pos x="T6" y="T7"/>
              </a:cxn>
              <a:cxn ang="T14">
                <a:pos x="T8" y="T9"/>
              </a:cxn>
            </a:cxnLst>
            <a:rect l="T15" t="T16" r="T17" b="T18"/>
            <a:pathLst>
              <a:path w="537" h="705">
                <a:moveTo>
                  <a:pt x="0" y="705"/>
                </a:moveTo>
                <a:cubicBezTo>
                  <a:pt x="41" y="704"/>
                  <a:pt x="83" y="704"/>
                  <a:pt x="125" y="657"/>
                </a:cubicBezTo>
                <a:cubicBezTo>
                  <a:pt x="167" y="610"/>
                  <a:pt x="213" y="521"/>
                  <a:pt x="254" y="422"/>
                </a:cubicBezTo>
                <a:cubicBezTo>
                  <a:pt x="295" y="323"/>
                  <a:pt x="327" y="124"/>
                  <a:pt x="374" y="62"/>
                </a:cubicBezTo>
                <a:cubicBezTo>
                  <a:pt x="421" y="0"/>
                  <a:pt x="479" y="26"/>
                  <a:pt x="537" y="52"/>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00" name="Line 16"/>
          <p:cNvSpPr>
            <a:spLocks noChangeShapeType="1"/>
          </p:cNvSpPr>
          <p:nvPr/>
        </p:nvSpPr>
        <p:spPr bwMode="auto">
          <a:xfrm>
            <a:off x="7072313" y="4070350"/>
            <a:ext cx="1252537" cy="819150"/>
          </a:xfrm>
          <a:prstGeom prst="lin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01" name="Line 17"/>
          <p:cNvSpPr>
            <a:spLocks noChangeShapeType="1"/>
          </p:cNvSpPr>
          <p:nvPr/>
        </p:nvSpPr>
        <p:spPr bwMode="auto">
          <a:xfrm flipV="1">
            <a:off x="7032625" y="3790950"/>
            <a:ext cx="0" cy="257175"/>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2" name="Line 18"/>
          <p:cNvSpPr>
            <a:spLocks noChangeShapeType="1"/>
          </p:cNvSpPr>
          <p:nvPr/>
        </p:nvSpPr>
        <p:spPr bwMode="auto">
          <a:xfrm flipV="1">
            <a:off x="7069138" y="3686175"/>
            <a:ext cx="0" cy="3698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3" name="Line 19"/>
          <p:cNvSpPr>
            <a:spLocks noChangeShapeType="1"/>
          </p:cNvSpPr>
          <p:nvPr/>
        </p:nvSpPr>
        <p:spPr bwMode="auto">
          <a:xfrm flipV="1">
            <a:off x="7273925" y="3927475"/>
            <a:ext cx="0" cy="2555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4" name="Line 20"/>
          <p:cNvSpPr>
            <a:spLocks noChangeShapeType="1"/>
          </p:cNvSpPr>
          <p:nvPr/>
        </p:nvSpPr>
        <p:spPr bwMode="auto">
          <a:xfrm flipV="1">
            <a:off x="7312025" y="4010025"/>
            <a:ext cx="0" cy="2047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5" name="Line 21"/>
          <p:cNvSpPr>
            <a:spLocks noChangeShapeType="1"/>
          </p:cNvSpPr>
          <p:nvPr/>
        </p:nvSpPr>
        <p:spPr bwMode="auto">
          <a:xfrm>
            <a:off x="6981825"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6" name="Line 22"/>
          <p:cNvSpPr>
            <a:spLocks noChangeShapeType="1"/>
          </p:cNvSpPr>
          <p:nvPr/>
        </p:nvSpPr>
        <p:spPr bwMode="auto">
          <a:xfrm>
            <a:off x="7626350"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7" name="Line 23"/>
          <p:cNvSpPr>
            <a:spLocks noChangeShapeType="1"/>
          </p:cNvSpPr>
          <p:nvPr/>
        </p:nvSpPr>
        <p:spPr bwMode="auto">
          <a:xfrm>
            <a:off x="8307388" y="490220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8" name="Text Box 24"/>
          <p:cNvSpPr txBox="1">
            <a:spLocks noChangeArrowheads="1"/>
          </p:cNvSpPr>
          <p:nvPr/>
        </p:nvSpPr>
        <p:spPr bwMode="auto">
          <a:xfrm>
            <a:off x="6269038" y="4956175"/>
            <a:ext cx="2401887" cy="244475"/>
          </a:xfrm>
          <a:prstGeom prst="rect">
            <a:avLst/>
          </a:prstGeom>
          <a:noFill/>
          <a:ln w="9525">
            <a:noFill/>
            <a:miter lim="800000"/>
            <a:headEnd/>
            <a:tailEnd/>
          </a:ln>
        </p:spPr>
        <p:txBody>
          <a:bodyPr wrap="none">
            <a:prstTxWarp prst="textNoShape">
              <a:avLst/>
            </a:prstTxWarp>
            <a:spAutoFit/>
          </a:bodyPr>
          <a:lstStyle/>
          <a:p>
            <a:pPr eaLnBrk="0" hangingPunct="0"/>
            <a:r>
              <a:rPr lang="de-DE" sz="1000"/>
              <a:t>0             </a:t>
            </a:r>
            <a:r>
              <a:rPr sz="1000" noProof="1"/>
              <a:t>Photonenenergie            E</a:t>
            </a:r>
            <a:r>
              <a:rPr sz="1000" baseline="-25000" noProof="1"/>
              <a:t>max</a:t>
            </a:r>
            <a:endParaRPr lang="de-DE" sz="1000"/>
          </a:p>
        </p:txBody>
      </p:sp>
      <p:sp>
        <p:nvSpPr>
          <p:cNvPr id="67609" name="Rectangle 30"/>
          <p:cNvSpPr>
            <a:spLocks noChangeArrowheads="1"/>
          </p:cNvSpPr>
          <p:nvPr/>
        </p:nvSpPr>
        <p:spPr bwMode="auto">
          <a:xfrm>
            <a:off x="6454775" y="3024188"/>
            <a:ext cx="698500" cy="244475"/>
          </a:xfrm>
          <a:prstGeom prst="rect">
            <a:avLst/>
          </a:prstGeom>
          <a:noFill/>
          <a:ln w="9525">
            <a:noFill/>
            <a:miter lim="800000"/>
            <a:headEnd/>
            <a:tailEnd/>
          </a:ln>
        </p:spPr>
        <p:txBody>
          <a:bodyPr wrap="none">
            <a:prstTxWarp prst="textNoShape">
              <a:avLst/>
            </a:prstTxWarp>
            <a:spAutoFit/>
          </a:bodyPr>
          <a:lstStyle/>
          <a:p>
            <a:pPr algn="ctr" eaLnBrk="0" hangingPunct="0"/>
            <a:r>
              <a:rPr lang="es-CL" sz="1000"/>
              <a:t>Densidad</a:t>
            </a:r>
            <a:endParaRPr lang="de-DE" sz="1000"/>
          </a:p>
        </p:txBody>
      </p:sp>
      <p:sp>
        <p:nvSpPr>
          <p:cNvPr id="67610" name="Text Box 31"/>
          <p:cNvSpPr txBox="1">
            <a:spLocks noChangeArrowheads="1"/>
          </p:cNvSpPr>
          <p:nvPr/>
        </p:nvSpPr>
        <p:spPr bwMode="auto">
          <a:xfrm>
            <a:off x="1736725" y="2841625"/>
            <a:ext cx="419100"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2</a:t>
            </a:r>
            <a:r>
              <a:rPr lang="de-DE" baseline="30000"/>
              <a:t>-</a:t>
            </a:r>
            <a:endParaRPr lang="de-DE"/>
          </a:p>
        </p:txBody>
      </p:sp>
      <p:sp>
        <p:nvSpPr>
          <p:cNvPr id="67611" name="Oval 32"/>
          <p:cNvSpPr>
            <a:spLocks noChangeArrowheads="1"/>
          </p:cNvSpPr>
          <p:nvPr/>
        </p:nvSpPr>
        <p:spPr bwMode="auto">
          <a:xfrm>
            <a:off x="334963" y="30368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12" name="Line 33"/>
          <p:cNvSpPr>
            <a:spLocks noChangeShapeType="1"/>
          </p:cNvSpPr>
          <p:nvPr/>
        </p:nvSpPr>
        <p:spPr bwMode="auto">
          <a:xfrm>
            <a:off x="1497013" y="3502025"/>
            <a:ext cx="998537" cy="287338"/>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13" name="Text Box 34"/>
          <p:cNvSpPr txBox="1">
            <a:spLocks noChangeArrowheads="1"/>
          </p:cNvSpPr>
          <p:nvPr/>
        </p:nvSpPr>
        <p:spPr bwMode="auto">
          <a:xfrm>
            <a:off x="95250" y="3300413"/>
            <a:ext cx="365125"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614" name="Text Box 35"/>
          <p:cNvSpPr txBox="1">
            <a:spLocks noChangeArrowheads="1"/>
          </p:cNvSpPr>
          <p:nvPr/>
        </p:nvSpPr>
        <p:spPr bwMode="auto">
          <a:xfrm>
            <a:off x="2347913" y="27701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5" name="Text Box 36"/>
          <p:cNvSpPr txBox="1">
            <a:spLocks noChangeArrowheads="1"/>
          </p:cNvSpPr>
          <p:nvPr/>
        </p:nvSpPr>
        <p:spPr bwMode="auto">
          <a:xfrm>
            <a:off x="1152525" y="31638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6" name="Oval 37"/>
          <p:cNvSpPr>
            <a:spLocks noChangeArrowheads="1"/>
          </p:cNvSpPr>
          <p:nvPr/>
        </p:nvSpPr>
        <p:spPr bwMode="auto">
          <a:xfrm>
            <a:off x="166688" y="3122613"/>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1</a:t>
            </a:r>
            <a:endParaRPr lang="de-DE"/>
          </a:p>
        </p:txBody>
      </p:sp>
      <p:sp>
        <p:nvSpPr>
          <p:cNvPr id="67617" name="Oval 38"/>
          <p:cNvSpPr>
            <a:spLocks noChangeArrowheads="1"/>
          </p:cNvSpPr>
          <p:nvPr/>
        </p:nvSpPr>
        <p:spPr bwMode="auto">
          <a:xfrm>
            <a:off x="1323975" y="2371725"/>
            <a:ext cx="192088"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4</a:t>
            </a:r>
            <a:endParaRPr lang="de-DE"/>
          </a:p>
        </p:txBody>
      </p:sp>
      <p:sp>
        <p:nvSpPr>
          <p:cNvPr id="67618" name="Oval 39"/>
          <p:cNvSpPr>
            <a:spLocks noChangeArrowheads="1"/>
          </p:cNvSpPr>
          <p:nvPr/>
        </p:nvSpPr>
        <p:spPr bwMode="auto">
          <a:xfrm>
            <a:off x="2395538" y="3359150"/>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2</a:t>
            </a:r>
            <a:endParaRPr lang="de-DE"/>
          </a:p>
        </p:txBody>
      </p:sp>
      <p:sp>
        <p:nvSpPr>
          <p:cNvPr id="67619" name="Line 40"/>
          <p:cNvSpPr>
            <a:spLocks noChangeShapeType="1"/>
          </p:cNvSpPr>
          <p:nvPr/>
        </p:nvSpPr>
        <p:spPr bwMode="auto">
          <a:xfrm flipV="1">
            <a:off x="228600" y="3514725"/>
            <a:ext cx="1120775" cy="18256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20" name="Line 41"/>
          <p:cNvSpPr>
            <a:spLocks noChangeShapeType="1"/>
          </p:cNvSpPr>
          <p:nvPr/>
        </p:nvSpPr>
        <p:spPr bwMode="auto">
          <a:xfrm flipV="1">
            <a:off x="1484313" y="3192463"/>
            <a:ext cx="900112" cy="30956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21" name="Oval 42"/>
          <p:cNvSpPr>
            <a:spLocks noChangeArrowheads="1"/>
          </p:cNvSpPr>
          <p:nvPr/>
        </p:nvSpPr>
        <p:spPr bwMode="auto">
          <a:xfrm>
            <a:off x="3390900" y="3038475"/>
            <a:ext cx="2078038" cy="2262188"/>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2" name="Oval 43"/>
          <p:cNvSpPr>
            <a:spLocks noChangeArrowheads="1"/>
          </p:cNvSpPr>
          <p:nvPr/>
        </p:nvSpPr>
        <p:spPr bwMode="auto">
          <a:xfrm>
            <a:off x="3798888" y="3502025"/>
            <a:ext cx="1262062" cy="1357313"/>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3" name="Text Box 44"/>
          <p:cNvSpPr txBox="1">
            <a:spLocks noChangeArrowheads="1"/>
          </p:cNvSpPr>
          <p:nvPr/>
        </p:nvSpPr>
        <p:spPr bwMode="auto">
          <a:xfrm>
            <a:off x="209550" y="5343525"/>
            <a:ext cx="7680325" cy="274638"/>
          </a:xfrm>
          <a:prstGeom prst="rect">
            <a:avLst/>
          </a:prstGeom>
          <a:noFill/>
          <a:ln w="9525">
            <a:noFill/>
            <a:miter lim="800000"/>
            <a:headEnd/>
            <a:tailEnd/>
          </a:ln>
        </p:spPr>
        <p:txBody>
          <a:bodyPr wrap="none">
            <a:prstTxWarp prst="textNoShape">
              <a:avLst/>
            </a:prstTxWarp>
            <a:spAutoFit/>
          </a:bodyPr>
          <a:lstStyle/>
          <a:p>
            <a:pPr eaLnBrk="0" hangingPunct="0"/>
            <a:r>
              <a:rPr lang="de-DE" sz="1200"/>
              <a:t>             (a) Discretos.                                    (b) Continuos.                                                     (c)  Espectro.</a:t>
            </a:r>
            <a:endParaRPr lang="de-DE" sz="1400"/>
          </a:p>
        </p:txBody>
      </p:sp>
      <p:sp>
        <p:nvSpPr>
          <p:cNvPr id="67624" name="Rectangle 46"/>
          <p:cNvSpPr>
            <a:spLocks noChangeArrowheads="1"/>
          </p:cNvSpPr>
          <p:nvPr/>
        </p:nvSpPr>
        <p:spPr bwMode="auto">
          <a:xfrm>
            <a:off x="1593850" y="22923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67625" name="Picture 47" descr="gr_ball"/>
          <p:cNvPicPr>
            <a:picLocks noChangeAspect="1" noChangeArrowheads="1"/>
          </p:cNvPicPr>
          <p:nvPr/>
        </p:nvPicPr>
        <p:blipFill>
          <a:blip r:embed="rId5"/>
          <a:srcRect/>
          <a:stretch>
            <a:fillRect/>
          </a:stretch>
        </p:blipFill>
        <p:spPr bwMode="auto">
          <a:xfrm>
            <a:off x="4919663" y="3178175"/>
            <a:ext cx="147637" cy="150813"/>
          </a:xfrm>
          <a:prstGeom prst="rect">
            <a:avLst/>
          </a:prstGeom>
          <a:noFill/>
          <a:ln w="9525">
            <a:noFill/>
            <a:miter lim="800000"/>
            <a:headEnd/>
            <a:tailEnd/>
          </a:ln>
        </p:spPr>
      </p:pic>
      <p:pic>
        <p:nvPicPr>
          <p:cNvPr id="67626" name="Picture 48" descr="gr_ball"/>
          <p:cNvPicPr>
            <a:picLocks noChangeAspect="1" noChangeArrowheads="1"/>
          </p:cNvPicPr>
          <p:nvPr/>
        </p:nvPicPr>
        <p:blipFill>
          <a:blip r:embed="rId5"/>
          <a:srcRect/>
          <a:stretch>
            <a:fillRect/>
          </a:stretch>
        </p:blipFill>
        <p:spPr bwMode="auto">
          <a:xfrm>
            <a:off x="3730625" y="5019675"/>
            <a:ext cx="147638" cy="150813"/>
          </a:xfrm>
          <a:prstGeom prst="rect">
            <a:avLst/>
          </a:prstGeom>
          <a:noFill/>
          <a:ln w="9525">
            <a:noFill/>
            <a:miter lim="800000"/>
            <a:headEnd/>
            <a:tailEnd/>
          </a:ln>
        </p:spPr>
      </p:pic>
      <p:pic>
        <p:nvPicPr>
          <p:cNvPr id="67627" name="Picture 49" descr="gr_ball"/>
          <p:cNvPicPr>
            <a:picLocks noChangeAspect="1" noChangeArrowheads="1"/>
          </p:cNvPicPr>
          <p:nvPr/>
        </p:nvPicPr>
        <p:blipFill>
          <a:blip r:embed="rId5"/>
          <a:srcRect/>
          <a:stretch>
            <a:fillRect/>
          </a:stretch>
        </p:blipFill>
        <p:spPr bwMode="auto">
          <a:xfrm>
            <a:off x="3852863" y="3098800"/>
            <a:ext cx="147637" cy="150813"/>
          </a:xfrm>
          <a:prstGeom prst="rect">
            <a:avLst/>
          </a:prstGeom>
          <a:noFill/>
          <a:ln w="9525">
            <a:noFill/>
            <a:miter lim="800000"/>
            <a:headEnd/>
            <a:tailEnd/>
          </a:ln>
        </p:spPr>
      </p:pic>
      <p:pic>
        <p:nvPicPr>
          <p:cNvPr id="67628" name="Picture 50" descr="gr_ball"/>
          <p:cNvPicPr>
            <a:picLocks noChangeAspect="1" noChangeArrowheads="1"/>
          </p:cNvPicPr>
          <p:nvPr/>
        </p:nvPicPr>
        <p:blipFill>
          <a:blip r:embed="rId5"/>
          <a:srcRect/>
          <a:stretch>
            <a:fillRect/>
          </a:stretch>
        </p:blipFill>
        <p:spPr bwMode="auto">
          <a:xfrm>
            <a:off x="5240338" y="4705350"/>
            <a:ext cx="147637" cy="152400"/>
          </a:xfrm>
          <a:prstGeom prst="rect">
            <a:avLst/>
          </a:prstGeom>
          <a:noFill/>
          <a:ln w="9525">
            <a:noFill/>
            <a:miter lim="800000"/>
            <a:headEnd/>
            <a:tailEnd/>
          </a:ln>
        </p:spPr>
      </p:pic>
      <p:pic>
        <p:nvPicPr>
          <p:cNvPr id="67629" name="Picture 51" descr="gr_ball"/>
          <p:cNvPicPr>
            <a:picLocks noChangeAspect="1" noChangeArrowheads="1"/>
          </p:cNvPicPr>
          <p:nvPr/>
        </p:nvPicPr>
        <p:blipFill>
          <a:blip r:embed="rId5"/>
          <a:srcRect/>
          <a:stretch>
            <a:fillRect/>
          </a:stretch>
        </p:blipFill>
        <p:spPr bwMode="auto">
          <a:xfrm>
            <a:off x="3363913" y="4395788"/>
            <a:ext cx="147637" cy="150812"/>
          </a:xfrm>
          <a:prstGeom prst="rect">
            <a:avLst/>
          </a:prstGeom>
          <a:noFill/>
          <a:ln w="9525">
            <a:noFill/>
            <a:miter lim="800000"/>
            <a:headEnd/>
            <a:tailEnd/>
          </a:ln>
        </p:spPr>
      </p:pic>
      <p:pic>
        <p:nvPicPr>
          <p:cNvPr id="67630" name="Picture 52" descr="gr_ball"/>
          <p:cNvPicPr>
            <a:picLocks noChangeAspect="1" noChangeArrowheads="1"/>
          </p:cNvPicPr>
          <p:nvPr/>
        </p:nvPicPr>
        <p:blipFill>
          <a:blip r:embed="rId5"/>
          <a:srcRect/>
          <a:stretch>
            <a:fillRect/>
          </a:stretch>
        </p:blipFill>
        <p:spPr bwMode="auto">
          <a:xfrm>
            <a:off x="3771900" y="3957638"/>
            <a:ext cx="147638" cy="152400"/>
          </a:xfrm>
          <a:prstGeom prst="rect">
            <a:avLst/>
          </a:prstGeom>
          <a:noFill/>
          <a:ln w="9525">
            <a:noFill/>
            <a:miter lim="800000"/>
            <a:headEnd/>
            <a:tailEnd/>
          </a:ln>
        </p:spPr>
      </p:pic>
      <p:pic>
        <p:nvPicPr>
          <p:cNvPr id="67631" name="Picture 53" descr="gr_ball"/>
          <p:cNvPicPr>
            <a:picLocks noChangeAspect="1" noChangeArrowheads="1"/>
          </p:cNvPicPr>
          <p:nvPr/>
        </p:nvPicPr>
        <p:blipFill>
          <a:blip r:embed="rId5"/>
          <a:srcRect/>
          <a:stretch>
            <a:fillRect/>
          </a:stretch>
        </p:blipFill>
        <p:spPr bwMode="auto">
          <a:xfrm>
            <a:off x="5402263" y="4108450"/>
            <a:ext cx="147637" cy="150813"/>
          </a:xfrm>
          <a:prstGeom prst="rect">
            <a:avLst/>
          </a:prstGeom>
          <a:noFill/>
          <a:ln w="9525">
            <a:noFill/>
            <a:miter lim="800000"/>
            <a:headEnd/>
            <a:tailEnd/>
          </a:ln>
        </p:spPr>
      </p:pic>
      <p:pic>
        <p:nvPicPr>
          <p:cNvPr id="67632" name="Picture 54" descr="gr_ball"/>
          <p:cNvPicPr>
            <a:picLocks noChangeAspect="1" noChangeArrowheads="1"/>
          </p:cNvPicPr>
          <p:nvPr/>
        </p:nvPicPr>
        <p:blipFill>
          <a:blip r:embed="rId5"/>
          <a:srcRect/>
          <a:stretch>
            <a:fillRect/>
          </a:stretch>
        </p:blipFill>
        <p:spPr bwMode="auto">
          <a:xfrm>
            <a:off x="4784725" y="5118100"/>
            <a:ext cx="146050" cy="152400"/>
          </a:xfrm>
          <a:prstGeom prst="rect">
            <a:avLst/>
          </a:prstGeom>
          <a:noFill/>
          <a:ln w="9525">
            <a:noFill/>
            <a:miter lim="800000"/>
            <a:headEnd/>
            <a:tailEnd/>
          </a:ln>
        </p:spPr>
      </p:pic>
      <p:pic>
        <p:nvPicPr>
          <p:cNvPr id="67633" name="Picture 55" descr="gr_ball"/>
          <p:cNvPicPr>
            <a:picLocks noChangeAspect="1" noChangeArrowheads="1"/>
          </p:cNvPicPr>
          <p:nvPr/>
        </p:nvPicPr>
        <p:blipFill>
          <a:blip r:embed="rId5"/>
          <a:srcRect/>
          <a:stretch>
            <a:fillRect/>
          </a:stretch>
        </p:blipFill>
        <p:spPr bwMode="auto">
          <a:xfrm>
            <a:off x="3389313" y="3638550"/>
            <a:ext cx="146050" cy="150813"/>
          </a:xfrm>
          <a:prstGeom prst="rect">
            <a:avLst/>
          </a:prstGeom>
          <a:noFill/>
          <a:ln w="9525">
            <a:noFill/>
            <a:miter lim="800000"/>
            <a:headEnd/>
            <a:tailEnd/>
          </a:ln>
        </p:spPr>
      </p:pic>
      <p:pic>
        <p:nvPicPr>
          <p:cNvPr id="67634" name="Picture 56" descr="gr_ball"/>
          <p:cNvPicPr>
            <a:picLocks noChangeAspect="1" noChangeArrowheads="1"/>
          </p:cNvPicPr>
          <p:nvPr/>
        </p:nvPicPr>
        <p:blipFill>
          <a:blip r:embed="rId5"/>
          <a:srcRect/>
          <a:stretch>
            <a:fillRect/>
          </a:stretch>
        </p:blipFill>
        <p:spPr bwMode="auto">
          <a:xfrm>
            <a:off x="4868863" y="3700463"/>
            <a:ext cx="146050" cy="152400"/>
          </a:xfrm>
          <a:prstGeom prst="rect">
            <a:avLst/>
          </a:prstGeom>
          <a:noFill/>
          <a:ln w="9525">
            <a:noFill/>
            <a:miter lim="800000"/>
            <a:headEnd/>
            <a:tailEnd/>
          </a:ln>
        </p:spPr>
      </p:pic>
      <p:pic>
        <p:nvPicPr>
          <p:cNvPr id="67635" name="Picture 57" descr="gr_ball"/>
          <p:cNvPicPr>
            <a:picLocks noChangeAspect="1" noChangeArrowheads="1"/>
          </p:cNvPicPr>
          <p:nvPr/>
        </p:nvPicPr>
        <p:blipFill>
          <a:blip r:embed="rId5"/>
          <a:srcRect/>
          <a:stretch>
            <a:fillRect/>
          </a:stretch>
        </p:blipFill>
        <p:spPr bwMode="auto">
          <a:xfrm>
            <a:off x="4743450" y="4614863"/>
            <a:ext cx="146050" cy="150812"/>
          </a:xfrm>
          <a:prstGeom prst="rect">
            <a:avLst/>
          </a:prstGeom>
          <a:noFill/>
          <a:ln w="9525">
            <a:noFill/>
            <a:miter lim="800000"/>
            <a:headEnd/>
            <a:tailEnd/>
          </a:ln>
        </p:spPr>
      </p:pic>
      <p:pic>
        <p:nvPicPr>
          <p:cNvPr id="67636" name="Picture 58" descr="gr_ball"/>
          <p:cNvPicPr>
            <a:picLocks noChangeAspect="1" noChangeArrowheads="1"/>
          </p:cNvPicPr>
          <p:nvPr/>
        </p:nvPicPr>
        <p:blipFill>
          <a:blip r:embed="rId5"/>
          <a:srcRect/>
          <a:stretch>
            <a:fillRect/>
          </a:stretch>
        </p:blipFill>
        <p:spPr bwMode="auto">
          <a:xfrm>
            <a:off x="4017963" y="4681538"/>
            <a:ext cx="147637" cy="152400"/>
          </a:xfrm>
          <a:prstGeom prst="rect">
            <a:avLst/>
          </a:prstGeom>
          <a:noFill/>
          <a:ln w="9525">
            <a:noFill/>
            <a:miter lim="800000"/>
            <a:headEnd/>
            <a:tailEnd/>
          </a:ln>
        </p:spPr>
      </p:pic>
      <p:pic>
        <p:nvPicPr>
          <p:cNvPr id="67637" name="Picture 59" descr="kern"/>
          <p:cNvPicPr>
            <a:picLocks noChangeAspect="1" noChangeArrowheads="1"/>
          </p:cNvPicPr>
          <p:nvPr/>
        </p:nvPicPr>
        <p:blipFill>
          <a:blip r:embed="rId6"/>
          <a:srcRect/>
          <a:stretch>
            <a:fillRect/>
          </a:stretch>
        </p:blipFill>
        <p:spPr bwMode="auto">
          <a:xfrm>
            <a:off x="4271963" y="3908425"/>
            <a:ext cx="373062" cy="403225"/>
          </a:xfrm>
          <a:prstGeom prst="rect">
            <a:avLst/>
          </a:prstGeom>
          <a:noFill/>
          <a:ln w="9525">
            <a:noFill/>
            <a:miter lim="800000"/>
            <a:headEnd/>
            <a:tailEnd/>
          </a:ln>
        </p:spPr>
      </p:pic>
      <p:pic>
        <p:nvPicPr>
          <p:cNvPr id="67638" name="Picture 60" descr="gr_ball"/>
          <p:cNvPicPr>
            <a:picLocks noChangeAspect="1" noChangeArrowheads="1"/>
          </p:cNvPicPr>
          <p:nvPr/>
        </p:nvPicPr>
        <p:blipFill>
          <a:blip r:embed="rId5"/>
          <a:srcRect/>
          <a:stretch>
            <a:fillRect/>
          </a:stretch>
        </p:blipFill>
        <p:spPr bwMode="auto">
          <a:xfrm>
            <a:off x="4310063" y="3436938"/>
            <a:ext cx="147637" cy="150812"/>
          </a:xfrm>
          <a:prstGeom prst="rect">
            <a:avLst/>
          </a:prstGeom>
          <a:noFill/>
          <a:ln w="9525">
            <a:noFill/>
            <a:miter lim="800000"/>
            <a:headEnd/>
            <a:tailEnd/>
          </a:ln>
        </p:spPr>
      </p:pic>
      <p:sp>
        <p:nvSpPr>
          <p:cNvPr id="67639" name="Freeform 61"/>
          <p:cNvSpPr>
            <a:spLocks/>
          </p:cNvSpPr>
          <p:nvPr/>
        </p:nvSpPr>
        <p:spPr bwMode="auto">
          <a:xfrm rot="778017">
            <a:off x="3114675" y="3773488"/>
            <a:ext cx="2595563" cy="700087"/>
          </a:xfrm>
          <a:custGeom>
            <a:avLst/>
            <a:gdLst>
              <a:gd name="T0" fmla="*/ 0 w 1447"/>
              <a:gd name="T1" fmla="*/ 2147483647 h 441"/>
              <a:gd name="T2" fmla="*/ 2147483647 w 1447"/>
              <a:gd name="T3" fmla="*/ 2147483647 h 441"/>
              <a:gd name="T4" fmla="*/ 2147483647 w 1447"/>
              <a:gd name="T5" fmla="*/ 2147483647 h 441"/>
              <a:gd name="T6" fmla="*/ 0 60000 65536"/>
              <a:gd name="T7" fmla="*/ 0 60000 65536"/>
              <a:gd name="T8" fmla="*/ 0 60000 65536"/>
              <a:gd name="T9" fmla="*/ 0 w 1447"/>
              <a:gd name="T10" fmla="*/ 0 h 441"/>
              <a:gd name="T11" fmla="*/ 1447 w 1447"/>
              <a:gd name="T12" fmla="*/ 441 h 441"/>
            </a:gdLst>
            <a:ahLst/>
            <a:cxnLst>
              <a:cxn ang="T6">
                <a:pos x="T0" y="T1"/>
              </a:cxn>
              <a:cxn ang="T7">
                <a:pos x="T2" y="T3"/>
              </a:cxn>
              <a:cxn ang="T8">
                <a:pos x="T4" y="T5"/>
              </a:cxn>
            </a:cxnLst>
            <a:rect l="T9" t="T10" r="T11" b="T12"/>
            <a:pathLst>
              <a:path w="1447" h="441">
                <a:moveTo>
                  <a:pt x="0" y="38"/>
                </a:moveTo>
                <a:cubicBezTo>
                  <a:pt x="278" y="19"/>
                  <a:pt x="556" y="0"/>
                  <a:pt x="797" y="67"/>
                </a:cubicBezTo>
                <a:cubicBezTo>
                  <a:pt x="1038" y="134"/>
                  <a:pt x="1339" y="379"/>
                  <a:pt x="1447" y="441"/>
                </a:cubicBezTo>
              </a:path>
            </a:pathLst>
          </a:custGeom>
          <a:noFill/>
          <a:ln w="9525">
            <a:solidFill>
              <a:schemeClr val="tx1"/>
            </a:solidFill>
            <a:round/>
            <a:headEnd/>
            <a:tailEnd type="triangle" w="med" len="med"/>
          </a:ln>
        </p:spPr>
        <p:txBody>
          <a:bodyPr wrap="none" anchor="ctr">
            <a:prstTxWarp prst="textNoShape">
              <a:avLst/>
            </a:prstTxWarp>
          </a:bodyPr>
          <a:lstStyle/>
          <a:p>
            <a:endParaRPr lang="es-ES_tradnl"/>
          </a:p>
        </p:txBody>
      </p:sp>
      <p:pic>
        <p:nvPicPr>
          <p:cNvPr id="67640" name="Picture 62" descr="gr_ball"/>
          <p:cNvPicPr>
            <a:picLocks noChangeAspect="1" noChangeArrowheads="1"/>
          </p:cNvPicPr>
          <p:nvPr/>
        </p:nvPicPr>
        <p:blipFill>
          <a:blip r:embed="rId5"/>
          <a:srcRect/>
          <a:stretch>
            <a:fillRect/>
          </a:stretch>
        </p:blipFill>
        <p:spPr bwMode="auto">
          <a:xfrm>
            <a:off x="1679575" y="3040063"/>
            <a:ext cx="146050" cy="152400"/>
          </a:xfrm>
          <a:prstGeom prst="rect">
            <a:avLst/>
          </a:prstGeom>
          <a:noFill/>
          <a:ln w="9525">
            <a:noFill/>
            <a:miter lim="800000"/>
            <a:headEnd/>
            <a:tailEnd/>
          </a:ln>
        </p:spPr>
      </p:pic>
      <p:pic>
        <p:nvPicPr>
          <p:cNvPr id="67641" name="Picture 63" descr="gr_ball"/>
          <p:cNvPicPr>
            <a:picLocks noChangeAspect="1" noChangeArrowheads="1"/>
          </p:cNvPicPr>
          <p:nvPr/>
        </p:nvPicPr>
        <p:blipFill>
          <a:blip r:embed="rId5"/>
          <a:srcRect/>
          <a:stretch>
            <a:fillRect/>
          </a:stretch>
        </p:blipFill>
        <p:spPr bwMode="auto">
          <a:xfrm>
            <a:off x="688975" y="5011738"/>
            <a:ext cx="146050" cy="150812"/>
          </a:xfrm>
          <a:prstGeom prst="rect">
            <a:avLst/>
          </a:prstGeom>
          <a:noFill/>
          <a:ln w="9525">
            <a:noFill/>
            <a:miter lim="800000"/>
            <a:headEnd/>
            <a:tailEnd/>
          </a:ln>
        </p:spPr>
      </p:pic>
      <p:pic>
        <p:nvPicPr>
          <p:cNvPr id="67642" name="Picture 64" descr="gr_ball"/>
          <p:cNvPicPr>
            <a:picLocks noChangeAspect="1" noChangeArrowheads="1"/>
          </p:cNvPicPr>
          <p:nvPr/>
        </p:nvPicPr>
        <p:blipFill>
          <a:blip r:embed="rId5"/>
          <a:srcRect/>
          <a:stretch>
            <a:fillRect/>
          </a:stretch>
        </p:blipFill>
        <p:spPr bwMode="auto">
          <a:xfrm>
            <a:off x="811213" y="3090863"/>
            <a:ext cx="146050" cy="150812"/>
          </a:xfrm>
          <a:prstGeom prst="rect">
            <a:avLst/>
          </a:prstGeom>
          <a:noFill/>
          <a:ln w="9525">
            <a:noFill/>
            <a:miter lim="800000"/>
            <a:headEnd/>
            <a:tailEnd/>
          </a:ln>
        </p:spPr>
      </p:pic>
      <p:pic>
        <p:nvPicPr>
          <p:cNvPr id="67643" name="Picture 65" descr="gr_ball"/>
          <p:cNvPicPr>
            <a:picLocks noChangeAspect="1" noChangeArrowheads="1"/>
          </p:cNvPicPr>
          <p:nvPr/>
        </p:nvPicPr>
        <p:blipFill>
          <a:blip r:embed="rId5"/>
          <a:srcRect/>
          <a:stretch>
            <a:fillRect/>
          </a:stretch>
        </p:blipFill>
        <p:spPr bwMode="auto">
          <a:xfrm>
            <a:off x="2198688" y="4697413"/>
            <a:ext cx="146050" cy="152400"/>
          </a:xfrm>
          <a:prstGeom prst="rect">
            <a:avLst/>
          </a:prstGeom>
          <a:noFill/>
          <a:ln w="9525">
            <a:noFill/>
            <a:miter lim="800000"/>
            <a:headEnd/>
            <a:tailEnd/>
          </a:ln>
        </p:spPr>
      </p:pic>
      <p:pic>
        <p:nvPicPr>
          <p:cNvPr id="67644" name="Picture 66" descr="gr_ball"/>
          <p:cNvPicPr>
            <a:picLocks noChangeAspect="1" noChangeArrowheads="1"/>
          </p:cNvPicPr>
          <p:nvPr/>
        </p:nvPicPr>
        <p:blipFill>
          <a:blip r:embed="rId5"/>
          <a:srcRect/>
          <a:stretch>
            <a:fillRect/>
          </a:stretch>
        </p:blipFill>
        <p:spPr bwMode="auto">
          <a:xfrm>
            <a:off x="322263" y="4387850"/>
            <a:ext cx="146050" cy="150813"/>
          </a:xfrm>
          <a:prstGeom prst="rect">
            <a:avLst/>
          </a:prstGeom>
          <a:noFill/>
          <a:ln w="9525">
            <a:noFill/>
            <a:miter lim="800000"/>
            <a:headEnd/>
            <a:tailEnd/>
          </a:ln>
        </p:spPr>
      </p:pic>
      <p:pic>
        <p:nvPicPr>
          <p:cNvPr id="67645" name="Picture 67" descr="gr_ball"/>
          <p:cNvPicPr>
            <a:picLocks noChangeAspect="1" noChangeArrowheads="1"/>
          </p:cNvPicPr>
          <p:nvPr/>
        </p:nvPicPr>
        <p:blipFill>
          <a:blip r:embed="rId5"/>
          <a:srcRect/>
          <a:stretch>
            <a:fillRect/>
          </a:stretch>
        </p:blipFill>
        <p:spPr bwMode="auto">
          <a:xfrm>
            <a:off x="1741488" y="5110163"/>
            <a:ext cx="147637" cy="152400"/>
          </a:xfrm>
          <a:prstGeom prst="rect">
            <a:avLst/>
          </a:prstGeom>
          <a:noFill/>
          <a:ln w="9525">
            <a:noFill/>
            <a:miter lim="800000"/>
            <a:headEnd/>
            <a:tailEnd/>
          </a:ln>
        </p:spPr>
      </p:pic>
      <p:pic>
        <p:nvPicPr>
          <p:cNvPr id="67646" name="Picture 68" descr="gr_ball"/>
          <p:cNvPicPr>
            <a:picLocks noChangeAspect="1" noChangeArrowheads="1"/>
          </p:cNvPicPr>
          <p:nvPr/>
        </p:nvPicPr>
        <p:blipFill>
          <a:blip r:embed="rId5"/>
          <a:srcRect/>
          <a:stretch>
            <a:fillRect/>
          </a:stretch>
        </p:blipFill>
        <p:spPr bwMode="auto">
          <a:xfrm>
            <a:off x="2336800" y="4078288"/>
            <a:ext cx="146050" cy="150812"/>
          </a:xfrm>
          <a:prstGeom prst="rect">
            <a:avLst/>
          </a:prstGeom>
          <a:noFill/>
          <a:ln w="9525">
            <a:noFill/>
            <a:miter lim="800000"/>
            <a:headEnd/>
            <a:tailEnd/>
          </a:ln>
        </p:spPr>
      </p:pic>
      <p:pic>
        <p:nvPicPr>
          <p:cNvPr id="67647" name="Picture 69" descr="kern"/>
          <p:cNvPicPr>
            <a:picLocks noChangeAspect="1" noChangeArrowheads="1"/>
          </p:cNvPicPr>
          <p:nvPr/>
        </p:nvPicPr>
        <p:blipFill>
          <a:blip r:embed="rId6"/>
          <a:srcRect/>
          <a:stretch>
            <a:fillRect/>
          </a:stretch>
        </p:blipFill>
        <p:spPr bwMode="auto">
          <a:xfrm>
            <a:off x="1147763" y="3916363"/>
            <a:ext cx="373062" cy="403225"/>
          </a:xfrm>
          <a:prstGeom prst="rect">
            <a:avLst/>
          </a:prstGeom>
          <a:noFill/>
          <a:ln w="9525">
            <a:noFill/>
            <a:miter lim="800000"/>
            <a:headEnd/>
            <a:tailEnd/>
          </a:ln>
        </p:spPr>
      </p:pic>
      <p:pic>
        <p:nvPicPr>
          <p:cNvPr id="67648" name="Picture 70" descr="gr_ball"/>
          <p:cNvPicPr>
            <a:picLocks noChangeAspect="1" noChangeArrowheads="1"/>
          </p:cNvPicPr>
          <p:nvPr/>
        </p:nvPicPr>
        <p:blipFill>
          <a:blip r:embed="rId5"/>
          <a:srcRect/>
          <a:stretch>
            <a:fillRect/>
          </a:stretch>
        </p:blipFill>
        <p:spPr bwMode="auto">
          <a:xfrm>
            <a:off x="706438" y="3965575"/>
            <a:ext cx="146050" cy="152400"/>
          </a:xfrm>
          <a:prstGeom prst="rect">
            <a:avLst/>
          </a:prstGeom>
          <a:noFill/>
          <a:ln w="9525">
            <a:noFill/>
            <a:miter lim="800000"/>
            <a:headEnd/>
            <a:tailEnd/>
          </a:ln>
        </p:spPr>
      </p:pic>
      <p:pic>
        <p:nvPicPr>
          <p:cNvPr id="67649" name="Picture 71" descr="gr_ball"/>
          <p:cNvPicPr>
            <a:picLocks noChangeAspect="1" noChangeArrowheads="1"/>
          </p:cNvPicPr>
          <p:nvPr/>
        </p:nvPicPr>
        <p:blipFill>
          <a:blip r:embed="rId5"/>
          <a:srcRect/>
          <a:stretch>
            <a:fillRect/>
          </a:stretch>
        </p:blipFill>
        <p:spPr bwMode="auto">
          <a:xfrm>
            <a:off x="1801813" y="3708400"/>
            <a:ext cx="146050" cy="152400"/>
          </a:xfrm>
          <a:prstGeom prst="rect">
            <a:avLst/>
          </a:prstGeom>
          <a:noFill/>
          <a:ln w="9525">
            <a:noFill/>
            <a:miter lim="800000"/>
            <a:headEnd/>
            <a:tailEnd/>
          </a:ln>
        </p:spPr>
      </p:pic>
      <p:pic>
        <p:nvPicPr>
          <p:cNvPr id="67650" name="Picture 72" descr="gr_ball"/>
          <p:cNvPicPr>
            <a:picLocks noChangeAspect="1" noChangeArrowheads="1"/>
          </p:cNvPicPr>
          <p:nvPr/>
        </p:nvPicPr>
        <p:blipFill>
          <a:blip r:embed="rId5"/>
          <a:srcRect/>
          <a:stretch>
            <a:fillRect/>
          </a:stretch>
        </p:blipFill>
        <p:spPr bwMode="auto">
          <a:xfrm>
            <a:off x="1676400" y="4622800"/>
            <a:ext cx="146050" cy="150813"/>
          </a:xfrm>
          <a:prstGeom prst="rect">
            <a:avLst/>
          </a:prstGeom>
          <a:noFill/>
          <a:ln w="9525">
            <a:noFill/>
            <a:miter lim="800000"/>
            <a:headEnd/>
            <a:tailEnd/>
          </a:ln>
        </p:spPr>
      </p:pic>
      <p:pic>
        <p:nvPicPr>
          <p:cNvPr id="67651" name="Picture 73" descr="gr_ball"/>
          <p:cNvPicPr>
            <a:picLocks noChangeAspect="1" noChangeArrowheads="1"/>
          </p:cNvPicPr>
          <p:nvPr/>
        </p:nvPicPr>
        <p:blipFill>
          <a:blip r:embed="rId5"/>
          <a:srcRect/>
          <a:stretch>
            <a:fillRect/>
          </a:stretch>
        </p:blipFill>
        <p:spPr bwMode="auto">
          <a:xfrm>
            <a:off x="952500" y="4689475"/>
            <a:ext cx="146050" cy="152400"/>
          </a:xfrm>
          <a:prstGeom prst="rect">
            <a:avLst/>
          </a:prstGeom>
          <a:noFill/>
          <a:ln w="9525">
            <a:noFill/>
            <a:miter lim="800000"/>
            <a:headEnd/>
            <a:tailEnd/>
          </a:ln>
        </p:spPr>
      </p:pic>
      <p:pic>
        <p:nvPicPr>
          <p:cNvPr id="67652" name="Picture 74" descr="stein"/>
          <p:cNvPicPr>
            <a:picLocks noChangeAspect="1" noChangeArrowheads="1"/>
          </p:cNvPicPr>
          <p:nvPr/>
        </p:nvPicPr>
        <p:blipFill>
          <a:blip r:embed="rId3"/>
          <a:srcRect/>
          <a:stretch>
            <a:fillRect/>
          </a:stretch>
        </p:blipFill>
        <p:spPr bwMode="auto">
          <a:xfrm>
            <a:off x="131763" y="3611563"/>
            <a:ext cx="176212" cy="195262"/>
          </a:xfrm>
          <a:prstGeom prst="rect">
            <a:avLst/>
          </a:prstGeom>
          <a:noFill/>
          <a:ln w="9525">
            <a:noFill/>
            <a:miter lim="800000"/>
            <a:headEnd/>
            <a:tailEnd/>
          </a:ln>
        </p:spPr>
      </p:pic>
      <p:pic>
        <p:nvPicPr>
          <p:cNvPr id="67653" name="Picture 75" descr="stein"/>
          <p:cNvPicPr>
            <a:picLocks noChangeAspect="1" noChangeArrowheads="1"/>
          </p:cNvPicPr>
          <p:nvPr/>
        </p:nvPicPr>
        <p:blipFill>
          <a:blip r:embed="rId3"/>
          <a:srcRect/>
          <a:stretch>
            <a:fillRect/>
          </a:stretch>
        </p:blipFill>
        <p:spPr bwMode="auto">
          <a:xfrm>
            <a:off x="3116263" y="3452813"/>
            <a:ext cx="176212" cy="195262"/>
          </a:xfrm>
          <a:prstGeom prst="rect">
            <a:avLst/>
          </a:prstGeom>
          <a:noFill/>
          <a:ln w="9525">
            <a:noFill/>
            <a:miter lim="800000"/>
            <a:headEnd/>
            <a:tailEnd/>
          </a:ln>
        </p:spPr>
      </p:pic>
      <p:sp>
        <p:nvSpPr>
          <p:cNvPr id="67654" name="Line 76"/>
          <p:cNvSpPr>
            <a:spLocks noChangeShapeType="1"/>
          </p:cNvSpPr>
          <p:nvPr/>
        </p:nvSpPr>
        <p:spPr bwMode="auto">
          <a:xfrm flipH="1">
            <a:off x="1455738" y="3125788"/>
            <a:ext cx="282575" cy="336550"/>
          </a:xfrm>
          <a:prstGeom prst="line">
            <a:avLst/>
          </a:prstGeom>
          <a:noFill/>
          <a:ln w="19050">
            <a:solidFill>
              <a:schemeClr val="tx1"/>
            </a:solidFill>
            <a:prstDash val="sysDot"/>
            <a:round/>
            <a:headEnd/>
            <a:tailEnd type="triangle" w="med" len="med"/>
          </a:ln>
        </p:spPr>
        <p:txBody>
          <a:bodyPr wrap="none" anchor="ctr">
            <a:prstTxWarp prst="textNoShape">
              <a:avLst/>
            </a:prstTxWarp>
          </a:bodyPr>
          <a:lstStyle/>
          <a:p>
            <a:endParaRPr lang="es-ES_tradnl"/>
          </a:p>
        </p:txBody>
      </p:sp>
      <p:sp>
        <p:nvSpPr>
          <p:cNvPr id="67655" name="Line 77"/>
          <p:cNvSpPr>
            <a:spLocks noChangeShapeType="1"/>
          </p:cNvSpPr>
          <p:nvPr/>
        </p:nvSpPr>
        <p:spPr bwMode="auto">
          <a:xfrm flipV="1">
            <a:off x="1593850" y="2352675"/>
            <a:ext cx="0" cy="274638"/>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56" name="Oval 78"/>
          <p:cNvSpPr>
            <a:spLocks noChangeArrowheads="1"/>
          </p:cNvSpPr>
          <p:nvPr/>
        </p:nvSpPr>
        <p:spPr bwMode="auto">
          <a:xfrm>
            <a:off x="1662113" y="2790825"/>
            <a:ext cx="192087" cy="234950"/>
          </a:xfrm>
          <a:prstGeom prst="ellipse">
            <a:avLst/>
          </a:prstGeom>
          <a:noFill/>
          <a:ln w="9525">
            <a:solidFill>
              <a:schemeClr val="tx1"/>
            </a:solidFill>
            <a:round/>
            <a:headEnd/>
            <a:tailEnd/>
          </a:ln>
        </p:spPr>
        <p:txBody>
          <a:bodyPr wrap="none" anchor="ctr">
            <a:prstTxWarp prst="textNoShape">
              <a:avLst/>
            </a:prstTxWarp>
          </a:bodyPr>
          <a:lstStyle/>
          <a:p>
            <a:pPr algn="ctr" eaLnBrk="0" hangingPunct="0"/>
            <a:r>
              <a:rPr lang="de-DE" sz="1200"/>
              <a:t>3</a:t>
            </a:r>
            <a:endParaRPr lang="de-DE"/>
          </a:p>
        </p:txBody>
      </p:sp>
      <p:grpSp>
        <p:nvGrpSpPr>
          <p:cNvPr id="67657" name="Group 79"/>
          <p:cNvGrpSpPr>
            <a:grpSpLocks/>
          </p:cNvGrpSpPr>
          <p:nvPr/>
        </p:nvGrpSpPr>
        <p:grpSpPr bwMode="auto">
          <a:xfrm flipH="1">
            <a:off x="1533525" y="2633663"/>
            <a:ext cx="123825" cy="654050"/>
            <a:chOff x="2034" y="1673"/>
            <a:chExt cx="284" cy="998"/>
          </a:xfrm>
        </p:grpSpPr>
        <p:grpSp>
          <p:nvGrpSpPr>
            <p:cNvPr id="67673" name="Group 80"/>
            <p:cNvGrpSpPr>
              <a:grpSpLocks/>
            </p:cNvGrpSpPr>
            <p:nvPr/>
          </p:nvGrpSpPr>
          <p:grpSpPr bwMode="auto">
            <a:xfrm>
              <a:off x="2040" y="1673"/>
              <a:ext cx="278" cy="249"/>
              <a:chOff x="2040" y="1673"/>
              <a:chExt cx="278" cy="249"/>
            </a:xfrm>
          </p:grpSpPr>
          <p:sp>
            <p:nvSpPr>
              <p:cNvPr id="67683" name="Freeform 8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4" name="Freeform 8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4" name="Group 83"/>
            <p:cNvGrpSpPr>
              <a:grpSpLocks/>
            </p:cNvGrpSpPr>
            <p:nvPr/>
          </p:nvGrpSpPr>
          <p:grpSpPr bwMode="auto">
            <a:xfrm>
              <a:off x="2038" y="1923"/>
              <a:ext cx="278" cy="249"/>
              <a:chOff x="2040" y="1673"/>
              <a:chExt cx="278" cy="249"/>
            </a:xfrm>
          </p:grpSpPr>
          <p:sp>
            <p:nvSpPr>
              <p:cNvPr id="67681" name="Freeform 8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2" name="Freeform 8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5" name="Group 86"/>
            <p:cNvGrpSpPr>
              <a:grpSpLocks/>
            </p:cNvGrpSpPr>
            <p:nvPr/>
          </p:nvGrpSpPr>
          <p:grpSpPr bwMode="auto">
            <a:xfrm>
              <a:off x="2036" y="2172"/>
              <a:ext cx="278" cy="249"/>
              <a:chOff x="2040" y="1673"/>
              <a:chExt cx="278" cy="249"/>
            </a:xfrm>
          </p:grpSpPr>
          <p:sp>
            <p:nvSpPr>
              <p:cNvPr id="67679" name="Freeform 8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0" name="Freeform 8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6" name="Group 89"/>
            <p:cNvGrpSpPr>
              <a:grpSpLocks/>
            </p:cNvGrpSpPr>
            <p:nvPr/>
          </p:nvGrpSpPr>
          <p:grpSpPr bwMode="auto">
            <a:xfrm>
              <a:off x="2034" y="2422"/>
              <a:ext cx="278" cy="249"/>
              <a:chOff x="2040" y="1673"/>
              <a:chExt cx="278" cy="249"/>
            </a:xfrm>
          </p:grpSpPr>
          <p:sp>
            <p:nvSpPr>
              <p:cNvPr id="67677"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8"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nvGrpSpPr>
          <p:cNvPr id="67658" name="Group 92"/>
          <p:cNvGrpSpPr>
            <a:grpSpLocks/>
          </p:cNvGrpSpPr>
          <p:nvPr/>
        </p:nvGrpSpPr>
        <p:grpSpPr bwMode="auto">
          <a:xfrm rot="3674138" flipH="1">
            <a:off x="5249862" y="3733801"/>
            <a:ext cx="123825" cy="654050"/>
            <a:chOff x="2034" y="1673"/>
            <a:chExt cx="284" cy="998"/>
          </a:xfrm>
        </p:grpSpPr>
        <p:grpSp>
          <p:nvGrpSpPr>
            <p:cNvPr id="67661" name="Group 93"/>
            <p:cNvGrpSpPr>
              <a:grpSpLocks/>
            </p:cNvGrpSpPr>
            <p:nvPr/>
          </p:nvGrpSpPr>
          <p:grpSpPr bwMode="auto">
            <a:xfrm>
              <a:off x="2040" y="1673"/>
              <a:ext cx="278" cy="249"/>
              <a:chOff x="2040" y="1673"/>
              <a:chExt cx="278" cy="249"/>
            </a:xfrm>
          </p:grpSpPr>
          <p:sp>
            <p:nvSpPr>
              <p:cNvPr id="67671" name="Freeform 9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2" name="Freeform 9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2" name="Group 96"/>
            <p:cNvGrpSpPr>
              <a:grpSpLocks/>
            </p:cNvGrpSpPr>
            <p:nvPr/>
          </p:nvGrpSpPr>
          <p:grpSpPr bwMode="auto">
            <a:xfrm>
              <a:off x="2038" y="1923"/>
              <a:ext cx="278" cy="249"/>
              <a:chOff x="2040" y="1673"/>
              <a:chExt cx="278" cy="249"/>
            </a:xfrm>
          </p:grpSpPr>
          <p:sp>
            <p:nvSpPr>
              <p:cNvPr id="67669" name="Freeform 9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0" name="Freeform 9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3" name="Group 99"/>
            <p:cNvGrpSpPr>
              <a:grpSpLocks/>
            </p:cNvGrpSpPr>
            <p:nvPr/>
          </p:nvGrpSpPr>
          <p:grpSpPr bwMode="auto">
            <a:xfrm>
              <a:off x="2036" y="2172"/>
              <a:ext cx="278" cy="249"/>
              <a:chOff x="2040" y="1673"/>
              <a:chExt cx="278" cy="249"/>
            </a:xfrm>
          </p:grpSpPr>
          <p:sp>
            <p:nvSpPr>
              <p:cNvPr id="67667" name="Freeform 10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8" name="Freeform 10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4" name="Group 102"/>
            <p:cNvGrpSpPr>
              <a:grpSpLocks/>
            </p:cNvGrpSpPr>
            <p:nvPr/>
          </p:nvGrpSpPr>
          <p:grpSpPr bwMode="auto">
            <a:xfrm>
              <a:off x="2034" y="2422"/>
              <a:ext cx="278" cy="249"/>
              <a:chOff x="2040" y="1673"/>
              <a:chExt cx="278" cy="249"/>
            </a:xfrm>
          </p:grpSpPr>
          <p:sp>
            <p:nvSpPr>
              <p:cNvPr id="67665" name="Freeform 10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6" name="Freeform 10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sp>
        <p:nvSpPr>
          <p:cNvPr id="67659" name="Rectangle 106"/>
          <p:cNvSpPr>
            <a:spLocks noChangeArrowheads="1"/>
          </p:cNvSpPr>
          <p:nvPr/>
        </p:nvSpPr>
        <p:spPr bwMode="auto">
          <a:xfrm>
            <a:off x="5568950" y="34607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sp>
        <p:nvSpPr>
          <p:cNvPr id="67660" name="Text Box 107"/>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17"/>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025142" name="Freeform 118"/>
          <p:cNvSpPr>
            <a:spLocks/>
          </p:cNvSpPr>
          <p:nvPr/>
        </p:nvSpPr>
        <p:spPr bwMode="auto">
          <a:xfrm flipV="1">
            <a:off x="2689225" y="2533650"/>
            <a:ext cx="915988" cy="2298700"/>
          </a:xfrm>
          <a:custGeom>
            <a:avLst/>
            <a:gdLst>
              <a:gd name="T0" fmla="*/ 2147483647 w 480"/>
              <a:gd name="T1" fmla="*/ 2147483647 h 1200"/>
              <a:gd name="T2" fmla="*/ 0 w 480"/>
              <a:gd name="T3" fmla="*/ 2147483647 h 1200"/>
              <a:gd name="T4" fmla="*/ 2147483647 w 480"/>
              <a:gd name="T5" fmla="*/ 0 h 1200"/>
              <a:gd name="T6" fmla="*/ 2147483647 w 480"/>
              <a:gd name="T7" fmla="*/ 0 h 1200"/>
              <a:gd name="T8" fmla="*/ 2147483647 w 480"/>
              <a:gd name="T9" fmla="*/ 2147483647 h 1200"/>
              <a:gd name="T10" fmla="*/ 0 60000 65536"/>
              <a:gd name="T11" fmla="*/ 0 60000 65536"/>
              <a:gd name="T12" fmla="*/ 0 60000 65536"/>
              <a:gd name="T13" fmla="*/ 0 60000 65536"/>
              <a:gd name="T14" fmla="*/ 0 60000 65536"/>
              <a:gd name="T15" fmla="*/ 0 w 480"/>
              <a:gd name="T16" fmla="*/ 0 h 1200"/>
              <a:gd name="T17" fmla="*/ 480 w 480"/>
              <a:gd name="T18" fmla="*/ 1200 h 1200"/>
            </a:gdLst>
            <a:ahLst/>
            <a:cxnLst>
              <a:cxn ang="T10">
                <a:pos x="T0" y="T1"/>
              </a:cxn>
              <a:cxn ang="T11">
                <a:pos x="T2" y="T3"/>
              </a:cxn>
              <a:cxn ang="T12">
                <a:pos x="T4" y="T5"/>
              </a:cxn>
              <a:cxn ang="T13">
                <a:pos x="T6" y="T7"/>
              </a:cxn>
              <a:cxn ang="T14">
                <a:pos x="T8" y="T9"/>
              </a:cxn>
            </a:cxnLst>
            <a:rect l="T15" t="T16" r="T17" b="T18"/>
            <a:pathLst>
              <a:path w="480" h="1200">
                <a:moveTo>
                  <a:pt x="480" y="1200"/>
                </a:moveTo>
                <a:lnTo>
                  <a:pt x="0" y="1200"/>
                </a:lnTo>
                <a:lnTo>
                  <a:pt x="216" y="0"/>
                </a:lnTo>
                <a:lnTo>
                  <a:pt x="480" y="0"/>
                </a:lnTo>
                <a:lnTo>
                  <a:pt x="480" y="1200"/>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prstTxWarp prst="textNoShape">
              <a:avLst/>
            </a:prstTxWarp>
            <a:flatTx/>
          </a:bodyPr>
          <a:lstStyle/>
          <a:p>
            <a:endParaRPr lang="es-ES_tradnl"/>
          </a:p>
        </p:txBody>
      </p:sp>
      <p:sp>
        <p:nvSpPr>
          <p:cNvPr id="1025143" name="Oval 119"/>
          <p:cNvSpPr>
            <a:spLocks noChangeArrowheads="1"/>
          </p:cNvSpPr>
          <p:nvPr/>
        </p:nvSpPr>
        <p:spPr bwMode="auto">
          <a:xfrm>
            <a:off x="3089275" y="3444875"/>
            <a:ext cx="271463" cy="276225"/>
          </a:xfrm>
          <a:prstGeom prst="ellipse">
            <a:avLst/>
          </a:prstGeom>
          <a:gradFill rotWithShape="0">
            <a:gsLst>
              <a:gs pos="0">
                <a:schemeClr val="bg1"/>
              </a:gs>
              <a:gs pos="50000">
                <a:schemeClr val="bg1">
                  <a:gamma/>
                  <a:shade val="76078"/>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nvGrpSpPr>
          <p:cNvPr id="2" name="Group 120"/>
          <p:cNvGrpSpPr>
            <a:grpSpLocks/>
          </p:cNvGrpSpPr>
          <p:nvPr/>
        </p:nvGrpSpPr>
        <p:grpSpPr bwMode="auto">
          <a:xfrm>
            <a:off x="1281113" y="4603750"/>
            <a:ext cx="1970087" cy="377825"/>
            <a:chOff x="876" y="1927"/>
            <a:chExt cx="1241" cy="238"/>
          </a:xfrm>
        </p:grpSpPr>
        <p:sp>
          <p:nvSpPr>
            <p:cNvPr id="69668" name="Text Box 121"/>
            <p:cNvSpPr txBox="1">
              <a:spLocks noChangeArrowheads="1"/>
            </p:cNvSpPr>
            <p:nvPr/>
          </p:nvSpPr>
          <p:spPr bwMode="auto">
            <a:xfrm>
              <a:off x="876" y="1934"/>
              <a:ext cx="955"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objecto</a:t>
              </a:r>
            </a:p>
          </p:txBody>
        </p:sp>
        <p:sp>
          <p:nvSpPr>
            <p:cNvPr id="69669" name="Line 122"/>
            <p:cNvSpPr>
              <a:spLocks noChangeShapeType="1"/>
            </p:cNvSpPr>
            <p:nvPr/>
          </p:nvSpPr>
          <p:spPr bwMode="auto">
            <a:xfrm flipV="1">
              <a:off x="1724" y="1927"/>
              <a:ext cx="393" cy="10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3" name="Group 123"/>
          <p:cNvGrpSpPr>
            <a:grpSpLocks/>
          </p:cNvGrpSpPr>
          <p:nvPr/>
        </p:nvGrpSpPr>
        <p:grpSpPr bwMode="auto">
          <a:xfrm>
            <a:off x="1343025" y="2578100"/>
            <a:ext cx="1827213" cy="949325"/>
            <a:chOff x="915" y="651"/>
            <a:chExt cx="1151" cy="598"/>
          </a:xfrm>
        </p:grpSpPr>
        <p:sp>
          <p:nvSpPr>
            <p:cNvPr id="69666" name="Text Box 124"/>
            <p:cNvSpPr txBox="1">
              <a:spLocks noChangeArrowheads="1"/>
            </p:cNvSpPr>
            <p:nvPr/>
          </p:nvSpPr>
          <p:spPr bwMode="auto">
            <a:xfrm>
              <a:off x="915" y="651"/>
              <a:ext cx="748"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anomalía</a:t>
              </a:r>
            </a:p>
          </p:txBody>
        </p:sp>
        <p:sp>
          <p:nvSpPr>
            <p:cNvPr id="69667" name="Line 125"/>
            <p:cNvSpPr>
              <a:spLocks noChangeShapeType="1"/>
            </p:cNvSpPr>
            <p:nvPr/>
          </p:nvSpPr>
          <p:spPr bwMode="auto">
            <a:xfrm>
              <a:off x="1591" y="837"/>
              <a:ext cx="475" cy="41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4" name="Group 126"/>
          <p:cNvGrpSpPr>
            <a:grpSpLocks/>
          </p:cNvGrpSpPr>
          <p:nvPr/>
        </p:nvGrpSpPr>
        <p:grpSpPr bwMode="auto">
          <a:xfrm>
            <a:off x="1038225" y="2709863"/>
            <a:ext cx="3776663" cy="2070100"/>
            <a:chOff x="558" y="1611"/>
            <a:chExt cx="2379" cy="1304"/>
          </a:xfrm>
        </p:grpSpPr>
        <p:grpSp>
          <p:nvGrpSpPr>
            <p:cNvPr id="69658" name="Group 127"/>
            <p:cNvGrpSpPr>
              <a:grpSpLocks/>
            </p:cNvGrpSpPr>
            <p:nvPr/>
          </p:nvGrpSpPr>
          <p:grpSpPr bwMode="auto">
            <a:xfrm>
              <a:off x="720" y="1969"/>
              <a:ext cx="340" cy="384"/>
              <a:chOff x="1431" y="2016"/>
              <a:chExt cx="285" cy="318"/>
            </a:xfrm>
          </p:grpSpPr>
          <p:sp>
            <p:nvSpPr>
              <p:cNvPr id="69662" name="Oval 128"/>
              <p:cNvSpPr>
                <a:spLocks noChangeArrowheads="1"/>
              </p:cNvSpPr>
              <p:nvPr/>
            </p:nvSpPr>
            <p:spPr bwMode="auto">
              <a:xfrm>
                <a:off x="1431" y="2022"/>
                <a:ext cx="285" cy="31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9663" name="Line 129"/>
              <p:cNvSpPr>
                <a:spLocks noChangeShapeType="1"/>
              </p:cNvSpPr>
              <p:nvPr/>
            </p:nvSpPr>
            <p:spPr bwMode="auto">
              <a:xfrm flipH="1">
                <a:off x="1572" y="2016"/>
                <a:ext cx="0" cy="165"/>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4" name="Line 130"/>
              <p:cNvSpPr>
                <a:spLocks noChangeShapeType="1"/>
              </p:cNvSpPr>
              <p:nvPr/>
            </p:nvSpPr>
            <p:spPr bwMode="auto">
              <a:xfrm flipH="1">
                <a:off x="1533" y="2130"/>
                <a:ext cx="81" cy="87"/>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5" name="AutoShape 131"/>
              <p:cNvSpPr>
                <a:spLocks noChangeArrowheads="1"/>
              </p:cNvSpPr>
              <p:nvPr/>
            </p:nvSpPr>
            <p:spPr bwMode="auto">
              <a:xfrm rot="-5400000">
                <a:off x="1535" y="2269"/>
                <a:ext cx="78" cy="47"/>
              </a:xfrm>
              <a:prstGeom prst="flowChartDelay">
                <a:avLst/>
              </a:prstGeom>
              <a:solidFill>
                <a:schemeClr val="bg1"/>
              </a:solidFill>
              <a:ln w="28575">
                <a:solidFill>
                  <a:schemeClr val="tx1"/>
                </a:solidFill>
                <a:miter lim="800000"/>
                <a:headEnd/>
                <a:tailEnd/>
              </a:ln>
            </p:spPr>
            <p:txBody>
              <a:bodyPr wrap="none" anchor="ctr">
                <a:prstTxWarp prst="textNoShape">
                  <a:avLst/>
                </a:prstTxWarp>
              </a:bodyPr>
              <a:lstStyle/>
              <a:p>
                <a:endParaRPr lang="es-ES_tradnl"/>
              </a:p>
            </p:txBody>
          </p:sp>
        </p:grpSp>
        <p:sp>
          <p:nvSpPr>
            <p:cNvPr id="69659" name="Rectangle 132" descr="Dark horizontal"/>
            <p:cNvSpPr>
              <a:spLocks noChangeArrowheads="1"/>
            </p:cNvSpPr>
            <p:nvPr/>
          </p:nvSpPr>
          <p:spPr bwMode="auto">
            <a:xfrm>
              <a:off x="2559" y="1611"/>
              <a:ext cx="64" cy="1031"/>
            </a:xfrm>
            <a:prstGeom prst="rect">
              <a:avLst/>
            </a:prstGeom>
            <a:pattFill prst="dkHorz">
              <a:fgClr>
                <a:schemeClr val="bg2"/>
              </a:fgClr>
              <a:bgClr>
                <a:srgbClr val="FFFFFF"/>
              </a:bgClr>
            </a:pattFill>
            <a:ln w="9525">
              <a:solidFill>
                <a:schemeClr val="tx1"/>
              </a:solidFill>
              <a:miter lim="800000"/>
              <a:headEnd/>
              <a:tailEnd/>
            </a:ln>
          </p:spPr>
          <p:txBody>
            <a:bodyPr wrap="none" anchor="ctr">
              <a:prstTxWarp prst="textNoShape">
                <a:avLst/>
              </a:prstTxWarp>
            </a:bodyPr>
            <a:lstStyle/>
            <a:p>
              <a:endParaRPr lang="es-ES_tradnl"/>
            </a:p>
          </p:txBody>
        </p:sp>
        <p:sp>
          <p:nvSpPr>
            <p:cNvPr id="69660" name="Text Box 133"/>
            <p:cNvSpPr txBox="1">
              <a:spLocks noChangeArrowheads="1"/>
            </p:cNvSpPr>
            <p:nvPr/>
          </p:nvSpPr>
          <p:spPr bwMode="auto">
            <a:xfrm>
              <a:off x="558" y="2369"/>
              <a:ext cx="620" cy="404"/>
            </a:xfrm>
            <a:prstGeom prst="rect">
              <a:avLst/>
            </a:prstGeom>
            <a:noFill/>
            <a:ln w="9525">
              <a:noFill/>
              <a:miter lim="800000"/>
              <a:headEnd/>
              <a:tailEnd/>
            </a:ln>
          </p:spPr>
          <p:txBody>
            <a:bodyPr wrap="none">
              <a:prstTxWarp prst="textNoShape">
                <a:avLst/>
              </a:prstTxWarp>
              <a:spAutoFit/>
            </a:bodyPr>
            <a:lstStyle/>
            <a:p>
              <a:pPr algn="ctr" eaLnBrk="0" hangingPunct="0"/>
              <a:r>
                <a:rPr lang="de-DE" i="1">
                  <a:latin typeface="Arial" charset="0"/>
                </a:rPr>
                <a:t>fuente</a:t>
              </a:r>
            </a:p>
            <a:p>
              <a:pPr algn="ctr" eaLnBrk="0" hangingPunct="0"/>
              <a:r>
                <a:rPr lang="de-DE" i="1">
                  <a:latin typeface="Arial" charset="0"/>
                </a:rPr>
                <a:t> rayos x</a:t>
              </a:r>
            </a:p>
          </p:txBody>
        </p:sp>
        <p:sp>
          <p:nvSpPr>
            <p:cNvPr id="69661" name="Text Box 134"/>
            <p:cNvSpPr txBox="1">
              <a:spLocks noChangeArrowheads="1"/>
            </p:cNvSpPr>
            <p:nvPr/>
          </p:nvSpPr>
          <p:spPr bwMode="auto">
            <a:xfrm>
              <a:off x="2301" y="2683"/>
              <a:ext cx="636" cy="232"/>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detector</a:t>
              </a:r>
            </a:p>
          </p:txBody>
        </p:sp>
      </p:grpSp>
      <p:sp>
        <p:nvSpPr>
          <p:cNvPr id="1025159" name="Line 135"/>
          <p:cNvSpPr>
            <a:spLocks noChangeShapeType="1"/>
          </p:cNvSpPr>
          <p:nvPr/>
        </p:nvSpPr>
        <p:spPr bwMode="auto">
          <a:xfrm>
            <a:off x="4724400" y="3536950"/>
            <a:ext cx="1090613" cy="0"/>
          </a:xfrm>
          <a:prstGeom prst="line">
            <a:avLst/>
          </a:prstGeom>
          <a:noFill/>
          <a:ln w="28575">
            <a:solidFill>
              <a:srgbClr val="FFFF00"/>
            </a:solidFill>
            <a:round/>
            <a:headEnd/>
            <a:tailEnd type="triangle" w="med" len="med"/>
          </a:ln>
        </p:spPr>
        <p:txBody>
          <a:bodyPr wrap="none" anchor="ctr">
            <a:prstTxWarp prst="textNoShape">
              <a:avLst/>
            </a:prstTxWarp>
          </a:bodyPr>
          <a:lstStyle/>
          <a:p>
            <a:endParaRPr lang="es-ES_tradnl"/>
          </a:p>
        </p:txBody>
      </p:sp>
      <p:grpSp>
        <p:nvGrpSpPr>
          <p:cNvPr id="6" name="Group 136"/>
          <p:cNvGrpSpPr>
            <a:grpSpLocks/>
          </p:cNvGrpSpPr>
          <p:nvPr/>
        </p:nvGrpSpPr>
        <p:grpSpPr bwMode="auto">
          <a:xfrm>
            <a:off x="1589088" y="2936875"/>
            <a:ext cx="2641600" cy="1289050"/>
            <a:chOff x="1070" y="877"/>
            <a:chExt cx="1664" cy="812"/>
          </a:xfrm>
        </p:grpSpPr>
        <p:sp>
          <p:nvSpPr>
            <p:cNvPr id="69649" name="Line 137"/>
            <p:cNvSpPr>
              <a:spLocks noChangeShapeType="1"/>
            </p:cNvSpPr>
            <p:nvPr/>
          </p:nvSpPr>
          <p:spPr bwMode="auto">
            <a:xfrm flipV="1">
              <a:off x="1070" y="877"/>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0" name="Line 138"/>
            <p:cNvSpPr>
              <a:spLocks noChangeShapeType="1"/>
            </p:cNvSpPr>
            <p:nvPr/>
          </p:nvSpPr>
          <p:spPr bwMode="auto">
            <a:xfrm>
              <a:off x="1070" y="1283"/>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1" name="Line 139"/>
            <p:cNvSpPr>
              <a:spLocks noChangeShapeType="1"/>
            </p:cNvSpPr>
            <p:nvPr/>
          </p:nvSpPr>
          <p:spPr bwMode="auto">
            <a:xfrm flipV="1">
              <a:off x="1070" y="993"/>
              <a:ext cx="1660" cy="290"/>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2" name="Line 140"/>
            <p:cNvSpPr>
              <a:spLocks noChangeShapeType="1"/>
            </p:cNvSpPr>
            <p:nvPr/>
          </p:nvSpPr>
          <p:spPr bwMode="auto">
            <a:xfrm>
              <a:off x="1070" y="1283"/>
              <a:ext cx="1660" cy="322"/>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3" name="Line 141"/>
            <p:cNvSpPr>
              <a:spLocks noChangeShapeType="1"/>
            </p:cNvSpPr>
            <p:nvPr/>
          </p:nvSpPr>
          <p:spPr bwMode="auto">
            <a:xfrm flipH="1" flipV="1">
              <a:off x="1070" y="1283"/>
              <a:ext cx="1660" cy="214"/>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4" name="Line 142"/>
            <p:cNvSpPr>
              <a:spLocks noChangeShapeType="1"/>
            </p:cNvSpPr>
            <p:nvPr/>
          </p:nvSpPr>
          <p:spPr bwMode="auto">
            <a:xfrm flipH="1">
              <a:off x="1070" y="1178"/>
              <a:ext cx="1653" cy="105"/>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5" name="Line 143"/>
            <p:cNvSpPr>
              <a:spLocks noChangeShapeType="1"/>
            </p:cNvSpPr>
            <p:nvPr/>
          </p:nvSpPr>
          <p:spPr bwMode="auto">
            <a:xfrm flipV="1">
              <a:off x="1070" y="1282"/>
              <a:ext cx="1656" cy="1"/>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6" name="Line 144"/>
            <p:cNvSpPr>
              <a:spLocks noChangeShapeType="1"/>
            </p:cNvSpPr>
            <p:nvPr/>
          </p:nvSpPr>
          <p:spPr bwMode="auto">
            <a:xfrm>
              <a:off x="1070" y="1283"/>
              <a:ext cx="1664" cy="11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7" name="Line 145"/>
            <p:cNvSpPr>
              <a:spLocks noChangeShapeType="1"/>
            </p:cNvSpPr>
            <p:nvPr/>
          </p:nvSpPr>
          <p:spPr bwMode="auto">
            <a:xfrm flipV="1">
              <a:off x="1074" y="1084"/>
              <a:ext cx="1656" cy="199"/>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grpSp>
      <p:sp>
        <p:nvSpPr>
          <p:cNvPr id="1025170" name="Line 146"/>
          <p:cNvSpPr>
            <a:spLocks noChangeShapeType="1"/>
          </p:cNvSpPr>
          <p:nvPr/>
        </p:nvSpPr>
        <p:spPr bwMode="auto">
          <a:xfrm>
            <a:off x="4724400" y="3536950"/>
            <a:ext cx="1090613" cy="0"/>
          </a:xfrm>
          <a:prstGeom prst="line">
            <a:avLst/>
          </a:prstGeom>
          <a:noFill/>
          <a:ln w="28575">
            <a:solidFill>
              <a:srgbClr val="FF0000"/>
            </a:solidFill>
            <a:round/>
            <a:headEnd/>
            <a:tailEnd type="triangle" w="med" len="med"/>
          </a:ln>
        </p:spPr>
        <p:txBody>
          <a:bodyPr wrap="none" anchor="ctr">
            <a:prstTxWarp prst="textNoShape">
              <a:avLst/>
            </a:prstTxWarp>
          </a:bodyPr>
          <a:lstStyle/>
          <a:p>
            <a:endParaRPr lang="es-ES_tradnl"/>
          </a:p>
        </p:txBody>
      </p:sp>
      <p:grpSp>
        <p:nvGrpSpPr>
          <p:cNvPr id="7" name="Group 147"/>
          <p:cNvGrpSpPr>
            <a:grpSpLocks/>
          </p:cNvGrpSpPr>
          <p:nvPr/>
        </p:nvGrpSpPr>
        <p:grpSpPr bwMode="auto">
          <a:xfrm>
            <a:off x="6032500" y="2565400"/>
            <a:ext cx="2249488" cy="2328863"/>
            <a:chOff x="3816" y="1616"/>
            <a:chExt cx="1417" cy="1467"/>
          </a:xfrm>
        </p:grpSpPr>
        <p:grpSp>
          <p:nvGrpSpPr>
            <p:cNvPr id="69645" name="Group 148"/>
            <p:cNvGrpSpPr>
              <a:grpSpLocks/>
            </p:cNvGrpSpPr>
            <p:nvPr/>
          </p:nvGrpSpPr>
          <p:grpSpPr bwMode="auto">
            <a:xfrm>
              <a:off x="3819" y="1621"/>
              <a:ext cx="1414" cy="1462"/>
              <a:chOff x="3888" y="648"/>
              <a:chExt cx="1414" cy="1462"/>
            </a:xfrm>
          </p:grpSpPr>
          <p:sp>
            <p:nvSpPr>
              <p:cNvPr id="69647" name="Text Box 149"/>
              <p:cNvSpPr txBox="1">
                <a:spLocks noChangeArrowheads="1"/>
              </p:cNvSpPr>
              <p:nvPr/>
            </p:nvSpPr>
            <p:spPr bwMode="auto">
              <a:xfrm>
                <a:off x="4002" y="1879"/>
                <a:ext cx="1300"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Imagen de rayos x</a:t>
                </a:r>
              </a:p>
            </p:txBody>
          </p:sp>
          <p:sp>
            <p:nvSpPr>
              <p:cNvPr id="69648" name="Rectangle 150" descr="Granite"/>
              <p:cNvSpPr>
                <a:spLocks noChangeArrowheads="1"/>
              </p:cNvSpPr>
              <p:nvPr/>
            </p:nvSpPr>
            <p:spPr bwMode="auto">
              <a:xfrm>
                <a:off x="3888" y="648"/>
                <a:ext cx="1212" cy="1224"/>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prstTxWarp prst="textNoShape">
                  <a:avLst/>
                </a:prstTxWarp>
              </a:bodyPr>
              <a:lstStyle/>
              <a:p>
                <a:endParaRPr lang="es-ES_tradnl"/>
              </a:p>
            </p:txBody>
          </p:sp>
        </p:grpSp>
        <p:sp>
          <p:nvSpPr>
            <p:cNvPr id="69646" name="Rectangle 151"/>
            <p:cNvSpPr>
              <a:spLocks noChangeArrowheads="1"/>
            </p:cNvSpPr>
            <p:nvPr/>
          </p:nvSpPr>
          <p:spPr bwMode="auto">
            <a:xfrm>
              <a:off x="3816" y="1616"/>
              <a:ext cx="1210" cy="1224"/>
            </a:xfrm>
            <a:prstGeom prst="rect">
              <a:avLst/>
            </a:prstGeom>
            <a:solidFill>
              <a:srgbClr val="1C1C1C">
                <a:alpha val="63136"/>
              </a:srgbClr>
            </a:solidFill>
            <a:ln w="9525">
              <a:noFill/>
              <a:miter lim="800000"/>
              <a:headEnd/>
              <a:tailEnd/>
            </a:ln>
          </p:spPr>
          <p:txBody>
            <a:bodyPr wrap="none" anchor="ctr">
              <a:prstTxWarp prst="textNoShape">
                <a:avLst/>
              </a:prstTxWarp>
            </a:bodyPr>
            <a:lstStyle/>
            <a:p>
              <a:endParaRPr lang="es-ES_tradnl"/>
            </a:p>
          </p:txBody>
        </p:sp>
      </p:grpSp>
      <p:pic>
        <p:nvPicPr>
          <p:cNvPr id="1025176" name="Picture 152"/>
          <p:cNvPicPr>
            <a:picLocks noChangeAspect="1" noChangeArrowheads="1"/>
          </p:cNvPicPr>
          <p:nvPr/>
        </p:nvPicPr>
        <p:blipFill>
          <a:blip r:embed="rId4"/>
          <a:srcRect/>
          <a:stretch>
            <a:fillRect/>
          </a:stretch>
        </p:blipFill>
        <p:spPr bwMode="auto">
          <a:xfrm>
            <a:off x="6059488" y="2584450"/>
            <a:ext cx="1908175" cy="193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025142"/>
                                        </p:tgtEl>
                                        <p:attrNameLst>
                                          <p:attrName>style.visibility</p:attrName>
                                        </p:attrNameLst>
                                      </p:cBhvr>
                                      <p:to>
                                        <p:strVal val="visible"/>
                                      </p:to>
                                    </p:set>
                                    <p:anim calcmode="lin" valueType="num">
                                      <p:cBhvr additive="base">
                                        <p:cTn id="11" dur="500" fill="hold"/>
                                        <p:tgtEl>
                                          <p:spTgt spid="1025142"/>
                                        </p:tgtEl>
                                        <p:attrNameLst>
                                          <p:attrName>ppt_x</p:attrName>
                                        </p:attrNameLst>
                                      </p:cBhvr>
                                      <p:tavLst>
                                        <p:tav tm="0">
                                          <p:val>
                                            <p:strVal val="#ppt_x"/>
                                          </p:val>
                                        </p:tav>
                                        <p:tav tm="100000">
                                          <p:val>
                                            <p:strVal val="#ppt_x"/>
                                          </p:val>
                                        </p:tav>
                                      </p:tavLst>
                                    </p:anim>
                                    <p:anim calcmode="lin" valueType="num">
                                      <p:cBhvr additive="base">
                                        <p:cTn id="12" dur="500" fill="hold"/>
                                        <p:tgtEl>
                                          <p:spTgt spid="102514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18" presetClass="entr" presetSubtype="6" fill="hold" grpId="0" nodeType="afterEffect">
                                  <p:stCondLst>
                                    <p:cond delay="1000"/>
                                  </p:stCondLst>
                                  <p:childTnLst>
                                    <p:set>
                                      <p:cBhvr>
                                        <p:cTn id="23" dur="1" fill="hold">
                                          <p:stCondLst>
                                            <p:cond delay="0"/>
                                          </p:stCondLst>
                                        </p:cTn>
                                        <p:tgtEl>
                                          <p:spTgt spid="1025159"/>
                                        </p:tgtEl>
                                        <p:attrNameLst>
                                          <p:attrName>style.visibility</p:attrName>
                                        </p:attrNameLst>
                                      </p:cBhvr>
                                      <p:to>
                                        <p:strVal val="visible"/>
                                      </p:to>
                                    </p:set>
                                    <p:animEffect transition="in" filter="strips(downRight)">
                                      <p:cBhvr>
                                        <p:cTn id="24" dur="500"/>
                                        <p:tgtEl>
                                          <p:spTgt spid="1025159"/>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5143"/>
                                        </p:tgtEl>
                                        <p:attrNameLst>
                                          <p:attrName>style.visibility</p:attrName>
                                        </p:attrNameLst>
                                      </p:cBhvr>
                                      <p:to>
                                        <p:strVal val="visible"/>
                                      </p:to>
                                    </p:set>
                                    <p:animEffect transition="in" filter="dissolve">
                                      <p:cBhvr>
                                        <p:cTn id="32" dur="500"/>
                                        <p:tgtEl>
                                          <p:spTgt spid="102514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025170"/>
                                        </p:tgtEl>
                                        <p:attrNameLst>
                                          <p:attrName>style.visibility</p:attrName>
                                        </p:attrNameLst>
                                      </p:cBhvr>
                                      <p:to>
                                        <p:strVal val="visible"/>
                                      </p:to>
                                    </p:set>
                                    <p:animEffect transition="in" filter="strips(downRight)">
                                      <p:cBhvr>
                                        <p:cTn id="40" dur="500"/>
                                        <p:tgtEl>
                                          <p:spTgt spid="102517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025176"/>
                                        </p:tgtEl>
                                        <p:attrNameLst>
                                          <p:attrName>style.visibility</p:attrName>
                                        </p:attrNameLst>
                                      </p:cBhvr>
                                      <p:to>
                                        <p:strVal val="visible"/>
                                      </p:to>
                                    </p:set>
                                    <p:animEffect transition="in" filter="wipe(up)">
                                      <p:cBhvr>
                                        <p:cTn id="44" dur="500"/>
                                        <p:tgtEl>
                                          <p:spTgt spid="1025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42" grpId="0" animBg="1"/>
      <p:bldP spid="1025143" grpId="0" animBg="1"/>
      <p:bldP spid="1025159" grpId="0" animBg="1"/>
      <p:bldP spid="10251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71683" name="Rectangle 38"/>
          <p:cNvSpPr>
            <a:spLocks noChangeArrowheads="1"/>
          </p:cNvSpPr>
          <p:nvPr/>
        </p:nvSpPr>
        <p:spPr bwMode="auto">
          <a:xfrm>
            <a:off x="3776663" y="2332038"/>
            <a:ext cx="1036637" cy="1052512"/>
          </a:xfrm>
          <a:prstGeom prst="rect">
            <a:avLst/>
          </a:prstGeom>
          <a:solidFill>
            <a:schemeClr val="folHlink"/>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71684" name="Group 39"/>
          <p:cNvGrpSpPr>
            <a:grpSpLocks/>
          </p:cNvGrpSpPr>
          <p:nvPr/>
        </p:nvGrpSpPr>
        <p:grpSpPr bwMode="auto">
          <a:xfrm rot="5400000" flipH="1" flipV="1">
            <a:off x="2801938" y="2271713"/>
            <a:ext cx="444500" cy="1111250"/>
            <a:chOff x="2034" y="1673"/>
            <a:chExt cx="284" cy="998"/>
          </a:xfrm>
        </p:grpSpPr>
        <p:grpSp>
          <p:nvGrpSpPr>
            <p:cNvPr id="71716" name="Group 40"/>
            <p:cNvGrpSpPr>
              <a:grpSpLocks/>
            </p:cNvGrpSpPr>
            <p:nvPr/>
          </p:nvGrpSpPr>
          <p:grpSpPr bwMode="auto">
            <a:xfrm>
              <a:off x="2040" y="1673"/>
              <a:ext cx="278" cy="249"/>
              <a:chOff x="2040" y="1673"/>
              <a:chExt cx="278" cy="249"/>
            </a:xfrm>
          </p:grpSpPr>
          <p:sp>
            <p:nvSpPr>
              <p:cNvPr id="71726" name="Freeform 4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7" name="Freeform 4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7" name="Group 43"/>
            <p:cNvGrpSpPr>
              <a:grpSpLocks/>
            </p:cNvGrpSpPr>
            <p:nvPr/>
          </p:nvGrpSpPr>
          <p:grpSpPr bwMode="auto">
            <a:xfrm>
              <a:off x="2038" y="1923"/>
              <a:ext cx="278" cy="249"/>
              <a:chOff x="2040" y="1673"/>
              <a:chExt cx="278" cy="249"/>
            </a:xfrm>
          </p:grpSpPr>
          <p:sp>
            <p:nvSpPr>
              <p:cNvPr id="71724" name="Freeform 4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5" name="Freeform 4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8" name="Group 46"/>
            <p:cNvGrpSpPr>
              <a:grpSpLocks/>
            </p:cNvGrpSpPr>
            <p:nvPr/>
          </p:nvGrpSpPr>
          <p:grpSpPr bwMode="auto">
            <a:xfrm>
              <a:off x="2036" y="2172"/>
              <a:ext cx="278" cy="249"/>
              <a:chOff x="2040" y="1673"/>
              <a:chExt cx="278" cy="249"/>
            </a:xfrm>
          </p:grpSpPr>
          <p:sp>
            <p:nvSpPr>
              <p:cNvPr id="71722" name="Freeform 4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3" name="Freeform 4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9" name="Group 49"/>
            <p:cNvGrpSpPr>
              <a:grpSpLocks/>
            </p:cNvGrpSpPr>
            <p:nvPr/>
          </p:nvGrpSpPr>
          <p:grpSpPr bwMode="auto">
            <a:xfrm>
              <a:off x="2034" y="2422"/>
              <a:ext cx="278" cy="249"/>
              <a:chOff x="2040" y="1673"/>
              <a:chExt cx="278" cy="249"/>
            </a:xfrm>
          </p:grpSpPr>
          <p:sp>
            <p:nvSpPr>
              <p:cNvPr id="71720" name="Freeform 5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1" name="Freeform 5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5" name="AutoShape 52"/>
          <p:cNvCxnSpPr>
            <a:cxnSpLocks noChangeShapeType="1"/>
            <a:stCxn id="71721" idx="4"/>
            <a:endCxn id="71683" idx="1"/>
          </p:cNvCxnSpPr>
          <p:nvPr/>
        </p:nvCxnSpPr>
        <p:spPr bwMode="auto">
          <a:xfrm>
            <a:off x="3579813" y="2838450"/>
            <a:ext cx="196850" cy="20638"/>
          </a:xfrm>
          <a:prstGeom prst="straightConnector1">
            <a:avLst/>
          </a:prstGeom>
          <a:noFill/>
          <a:ln w="19050">
            <a:solidFill>
              <a:schemeClr val="tx1"/>
            </a:solidFill>
            <a:round/>
            <a:headEnd/>
            <a:tailEnd type="triangle" w="med" len="med"/>
          </a:ln>
        </p:spPr>
      </p:cxnSp>
      <p:grpSp>
        <p:nvGrpSpPr>
          <p:cNvPr id="71686" name="Group 53"/>
          <p:cNvGrpSpPr>
            <a:grpSpLocks/>
          </p:cNvGrpSpPr>
          <p:nvPr/>
        </p:nvGrpSpPr>
        <p:grpSpPr bwMode="auto">
          <a:xfrm rot="5400000" flipH="1" flipV="1">
            <a:off x="5321300" y="2333626"/>
            <a:ext cx="123825" cy="1111250"/>
            <a:chOff x="2034" y="1673"/>
            <a:chExt cx="284" cy="998"/>
          </a:xfrm>
        </p:grpSpPr>
        <p:grpSp>
          <p:nvGrpSpPr>
            <p:cNvPr id="71704" name="Group 54"/>
            <p:cNvGrpSpPr>
              <a:grpSpLocks/>
            </p:cNvGrpSpPr>
            <p:nvPr/>
          </p:nvGrpSpPr>
          <p:grpSpPr bwMode="auto">
            <a:xfrm>
              <a:off x="2040" y="1673"/>
              <a:ext cx="278" cy="249"/>
              <a:chOff x="2040" y="1673"/>
              <a:chExt cx="278" cy="249"/>
            </a:xfrm>
          </p:grpSpPr>
          <p:sp>
            <p:nvSpPr>
              <p:cNvPr id="71714" name="Freeform 5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5" name="Freeform 5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5" name="Group 57"/>
            <p:cNvGrpSpPr>
              <a:grpSpLocks/>
            </p:cNvGrpSpPr>
            <p:nvPr/>
          </p:nvGrpSpPr>
          <p:grpSpPr bwMode="auto">
            <a:xfrm>
              <a:off x="2038" y="1923"/>
              <a:ext cx="278" cy="249"/>
              <a:chOff x="2040" y="1673"/>
              <a:chExt cx="278" cy="249"/>
            </a:xfrm>
          </p:grpSpPr>
          <p:sp>
            <p:nvSpPr>
              <p:cNvPr id="71712" name="Freeform 5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3" name="Freeform 5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6" name="Group 60"/>
            <p:cNvGrpSpPr>
              <a:grpSpLocks/>
            </p:cNvGrpSpPr>
            <p:nvPr/>
          </p:nvGrpSpPr>
          <p:grpSpPr bwMode="auto">
            <a:xfrm>
              <a:off x="2036" y="2172"/>
              <a:ext cx="278" cy="249"/>
              <a:chOff x="2040" y="1673"/>
              <a:chExt cx="278" cy="249"/>
            </a:xfrm>
          </p:grpSpPr>
          <p:sp>
            <p:nvSpPr>
              <p:cNvPr id="71710" name="Freeform 6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1" name="Freeform 6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7" name="Group 63"/>
            <p:cNvGrpSpPr>
              <a:grpSpLocks/>
            </p:cNvGrpSpPr>
            <p:nvPr/>
          </p:nvGrpSpPr>
          <p:grpSpPr bwMode="auto">
            <a:xfrm>
              <a:off x="2034" y="2422"/>
              <a:ext cx="278" cy="249"/>
              <a:chOff x="2040" y="1673"/>
              <a:chExt cx="278" cy="249"/>
            </a:xfrm>
          </p:grpSpPr>
          <p:sp>
            <p:nvSpPr>
              <p:cNvPr id="71708" name="Freeform 6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09" name="Freeform 6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7" name="AutoShape 66"/>
          <p:cNvCxnSpPr>
            <a:cxnSpLocks noChangeShapeType="1"/>
            <a:stCxn id="71709" idx="4"/>
          </p:cNvCxnSpPr>
          <p:nvPr/>
        </p:nvCxnSpPr>
        <p:spPr bwMode="auto">
          <a:xfrm>
            <a:off x="5938838" y="2892425"/>
            <a:ext cx="200025" cy="0"/>
          </a:xfrm>
          <a:prstGeom prst="straightConnector1">
            <a:avLst/>
          </a:prstGeom>
          <a:noFill/>
          <a:ln w="19050">
            <a:solidFill>
              <a:schemeClr val="tx1"/>
            </a:solidFill>
            <a:round/>
            <a:headEnd/>
            <a:tailEnd type="triangle" w="med" len="med"/>
          </a:ln>
        </p:spPr>
      </p:cxnSp>
      <p:sp>
        <p:nvSpPr>
          <p:cNvPr id="71688" name="Line 67"/>
          <p:cNvSpPr>
            <a:spLocks noChangeShapeType="1"/>
          </p:cNvSpPr>
          <p:nvPr/>
        </p:nvSpPr>
        <p:spPr bwMode="auto">
          <a:xfrm>
            <a:off x="3776663" y="3109913"/>
            <a:ext cx="1036637" cy="1587"/>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s-ES_tradnl"/>
          </a:p>
        </p:txBody>
      </p:sp>
      <p:sp>
        <p:nvSpPr>
          <p:cNvPr id="71689" name="Text Box 68"/>
          <p:cNvSpPr txBox="1">
            <a:spLocks noChangeArrowheads="1"/>
          </p:cNvSpPr>
          <p:nvPr/>
        </p:nvSpPr>
        <p:spPr bwMode="auto">
          <a:xfrm>
            <a:off x="4195763" y="3070225"/>
            <a:ext cx="263525"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latin typeface="Times New Roman" charset="0"/>
              </a:rPr>
              <a:t>x</a:t>
            </a:r>
            <a:endParaRPr lang="de-DE" sz="2400" i="1">
              <a:latin typeface="Times New Roman" charset="0"/>
            </a:endParaRPr>
          </a:p>
        </p:txBody>
      </p:sp>
      <p:sp>
        <p:nvSpPr>
          <p:cNvPr id="71690" name="Text Box 69"/>
          <p:cNvSpPr txBox="1">
            <a:spLocks noChangeArrowheads="1"/>
          </p:cNvSpPr>
          <p:nvPr/>
        </p:nvSpPr>
        <p:spPr bwMode="auto">
          <a:xfrm>
            <a:off x="2892425" y="2274888"/>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1" name="Text Box 70"/>
          <p:cNvSpPr txBox="1">
            <a:spLocks noChangeArrowheads="1"/>
          </p:cNvSpPr>
          <p:nvPr/>
        </p:nvSpPr>
        <p:spPr bwMode="auto">
          <a:xfrm>
            <a:off x="5194300" y="235108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692" name="Line 71"/>
          <p:cNvSpPr>
            <a:spLocks noChangeShapeType="1"/>
          </p:cNvSpPr>
          <p:nvPr/>
        </p:nvSpPr>
        <p:spPr bwMode="auto">
          <a:xfrm flipV="1">
            <a:off x="3776663" y="3532188"/>
            <a:ext cx="0" cy="74612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3" name="Line 72"/>
          <p:cNvSpPr>
            <a:spLocks noChangeShapeType="1"/>
          </p:cNvSpPr>
          <p:nvPr/>
        </p:nvSpPr>
        <p:spPr bwMode="auto">
          <a:xfrm flipV="1">
            <a:off x="3776663" y="4284663"/>
            <a:ext cx="1281112" cy="15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4" name="Line 73"/>
          <p:cNvSpPr>
            <a:spLocks noChangeShapeType="1"/>
          </p:cNvSpPr>
          <p:nvPr/>
        </p:nvSpPr>
        <p:spPr bwMode="auto">
          <a:xfrm>
            <a:off x="4813300"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5" name="Line 74"/>
          <p:cNvSpPr>
            <a:spLocks noChangeShapeType="1"/>
          </p:cNvSpPr>
          <p:nvPr/>
        </p:nvSpPr>
        <p:spPr bwMode="auto">
          <a:xfrm>
            <a:off x="3776663"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6" name="Freeform 75"/>
          <p:cNvSpPr>
            <a:spLocks/>
          </p:cNvSpPr>
          <p:nvPr/>
        </p:nvSpPr>
        <p:spPr bwMode="auto">
          <a:xfrm>
            <a:off x="3776663" y="3714750"/>
            <a:ext cx="1036637" cy="442913"/>
          </a:xfrm>
          <a:custGeom>
            <a:avLst/>
            <a:gdLst>
              <a:gd name="T0" fmla="*/ 0 w 653"/>
              <a:gd name="T1" fmla="*/ 0 h 279"/>
              <a:gd name="T2" fmla="*/ 2147483647 w 653"/>
              <a:gd name="T3" fmla="*/ 2147483647 h 279"/>
              <a:gd name="T4" fmla="*/ 2147483647 w 653"/>
              <a:gd name="T5" fmla="*/ 2147483647 h 279"/>
              <a:gd name="T6" fmla="*/ 0 60000 65536"/>
              <a:gd name="T7" fmla="*/ 0 60000 65536"/>
              <a:gd name="T8" fmla="*/ 0 60000 65536"/>
              <a:gd name="T9" fmla="*/ 0 w 653"/>
              <a:gd name="T10" fmla="*/ 0 h 279"/>
              <a:gd name="T11" fmla="*/ 653 w 653"/>
              <a:gd name="T12" fmla="*/ 279 h 279"/>
            </a:gdLst>
            <a:ahLst/>
            <a:cxnLst>
              <a:cxn ang="T6">
                <a:pos x="T0" y="T1"/>
              </a:cxn>
              <a:cxn ang="T7">
                <a:pos x="T2" y="T3"/>
              </a:cxn>
              <a:cxn ang="T8">
                <a:pos x="T4" y="T5"/>
              </a:cxn>
            </a:cxnLst>
            <a:rect l="T9" t="T10" r="T11" b="T12"/>
            <a:pathLst>
              <a:path w="653" h="279">
                <a:moveTo>
                  <a:pt x="0" y="0"/>
                </a:moveTo>
                <a:cubicBezTo>
                  <a:pt x="63" y="68"/>
                  <a:pt x="126" y="137"/>
                  <a:pt x="235" y="183"/>
                </a:cubicBezTo>
                <a:cubicBezTo>
                  <a:pt x="344" y="229"/>
                  <a:pt x="498" y="254"/>
                  <a:pt x="653" y="279"/>
                </a:cubicBezTo>
              </a:path>
            </a:pathLst>
          </a:custGeom>
          <a:noFill/>
          <a:ln w="28575">
            <a:solidFill>
              <a:schemeClr val="tx1"/>
            </a:solidFill>
            <a:round/>
            <a:headEnd/>
            <a:tailEnd/>
          </a:ln>
        </p:spPr>
        <p:txBody>
          <a:bodyPr wrap="none" anchor="ctr">
            <a:prstTxWarp prst="textNoShape">
              <a:avLst/>
            </a:prstTxWarp>
          </a:bodyPr>
          <a:lstStyle/>
          <a:p>
            <a:endParaRPr lang="es-ES_tradnl"/>
          </a:p>
        </p:txBody>
      </p:sp>
      <p:sp>
        <p:nvSpPr>
          <p:cNvPr id="71697" name="Text Box 76"/>
          <p:cNvSpPr txBox="1">
            <a:spLocks noChangeArrowheads="1"/>
          </p:cNvSpPr>
          <p:nvPr/>
        </p:nvSpPr>
        <p:spPr bwMode="auto">
          <a:xfrm>
            <a:off x="3267075" y="3600450"/>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8" name="Line 77"/>
          <p:cNvSpPr>
            <a:spLocks noChangeShapeType="1"/>
          </p:cNvSpPr>
          <p:nvPr/>
        </p:nvSpPr>
        <p:spPr bwMode="auto">
          <a:xfrm>
            <a:off x="3738563" y="3706813"/>
            <a:ext cx="68262" cy="0"/>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71699" name="Line 78"/>
          <p:cNvSpPr>
            <a:spLocks noChangeShapeType="1"/>
          </p:cNvSpPr>
          <p:nvPr/>
        </p:nvSpPr>
        <p:spPr bwMode="auto">
          <a:xfrm rot="5400000">
            <a:off x="4329113" y="3529012"/>
            <a:ext cx="0" cy="1241425"/>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700" name="Text Box 79"/>
          <p:cNvSpPr txBox="1">
            <a:spLocks noChangeArrowheads="1"/>
          </p:cNvSpPr>
          <p:nvPr/>
        </p:nvSpPr>
        <p:spPr bwMode="auto">
          <a:xfrm>
            <a:off x="3236913" y="398303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701" name="Text Box 80"/>
          <p:cNvSpPr txBox="1">
            <a:spLocks noChangeArrowheads="1"/>
          </p:cNvSpPr>
          <p:nvPr/>
        </p:nvSpPr>
        <p:spPr bwMode="auto">
          <a:xfrm rot="16200000" flipH="1">
            <a:off x="2819401" y="3784600"/>
            <a:ext cx="715962"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Energía</a:t>
            </a:r>
          </a:p>
        </p:txBody>
      </p:sp>
      <p:sp>
        <p:nvSpPr>
          <p:cNvPr id="71702" name="Text Box 81"/>
          <p:cNvSpPr txBox="1">
            <a:spLocks noChangeArrowheads="1"/>
          </p:cNvSpPr>
          <p:nvPr/>
        </p:nvSpPr>
        <p:spPr bwMode="auto">
          <a:xfrm flipH="1">
            <a:off x="5191125" y="4113213"/>
            <a:ext cx="260350"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x</a:t>
            </a:r>
          </a:p>
        </p:txBody>
      </p:sp>
      <p:sp>
        <p:nvSpPr>
          <p:cNvPr id="71703" name="Text Box 82"/>
          <p:cNvSpPr txBox="1">
            <a:spLocks noChangeArrowheads="1"/>
          </p:cNvSpPr>
          <p:nvPr/>
        </p:nvSpPr>
        <p:spPr bwMode="auto">
          <a:xfrm>
            <a:off x="2817813" y="4978400"/>
            <a:ext cx="2644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Absorción de los rayos X</a:t>
            </a:r>
            <a:endParaRPr lang="en-US">
              <a:solidFill>
                <a:srgbClr val="3333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104944" name="Rectangle 48"/>
          <p:cNvSpPr>
            <a:spLocks noChangeArrowheads="1"/>
          </p:cNvSpPr>
          <p:nvPr/>
        </p:nvSpPr>
        <p:spPr bwMode="auto">
          <a:xfrm>
            <a:off x="5429250" y="3957638"/>
            <a:ext cx="3095625" cy="582612"/>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1104945" name="Object 2"/>
          <p:cNvGraphicFramePr>
            <a:graphicFrameLocks noChangeAspect="1"/>
          </p:cNvGraphicFramePr>
          <p:nvPr/>
        </p:nvGraphicFramePr>
        <p:xfrm>
          <a:off x="5430838" y="3952875"/>
          <a:ext cx="3040062" cy="584200"/>
        </p:xfrm>
        <a:graphic>
          <a:graphicData uri="http://schemas.openxmlformats.org/presentationml/2006/ole">
            <mc:AlternateContent xmlns:mc="http://schemas.openxmlformats.org/markup-compatibility/2006">
              <mc:Choice xmlns:v="urn:schemas-microsoft-com:vml" Requires="v">
                <p:oleObj spid="_x0000_s73786" name="Ecuación" r:id="rId4" imgW="1257120" imgH="241200" progId="Equation.3">
                  <p:embed/>
                </p:oleObj>
              </mc:Choice>
              <mc:Fallback>
                <p:oleObj name="Ecuación" r:id="rId4" imgW="125712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0838" y="3952875"/>
                        <a:ext cx="3040062" cy="584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50"/>
          <p:cNvGrpSpPr>
            <a:grpSpLocks/>
          </p:cNvGrpSpPr>
          <p:nvPr/>
        </p:nvGrpSpPr>
        <p:grpSpPr bwMode="auto">
          <a:xfrm>
            <a:off x="2720975" y="3663950"/>
            <a:ext cx="1036638" cy="1052513"/>
            <a:chOff x="1864" y="3366"/>
            <a:chExt cx="653" cy="663"/>
          </a:xfrm>
        </p:grpSpPr>
        <p:sp>
          <p:nvSpPr>
            <p:cNvPr id="73825" name="Rectangle 51"/>
            <p:cNvSpPr>
              <a:spLocks noChangeArrowheads="1"/>
            </p:cNvSpPr>
            <p:nvPr/>
          </p:nvSpPr>
          <p:spPr bwMode="auto">
            <a:xfrm>
              <a:off x="1864" y="3366"/>
              <a:ext cx="653" cy="66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sp>
          <p:nvSpPr>
            <p:cNvPr id="1104948" name="Oval 52"/>
            <p:cNvSpPr>
              <a:spLocks noChangeArrowheads="1"/>
            </p:cNvSpPr>
            <p:nvPr/>
          </p:nvSpPr>
          <p:spPr bwMode="auto">
            <a:xfrm>
              <a:off x="2123" y="3627"/>
              <a:ext cx="171" cy="174"/>
            </a:xfrm>
            <a:prstGeom prst="ellipse">
              <a:avLst/>
            </a:prstGeom>
            <a:gradFill rotWithShape="0">
              <a:gsLst>
                <a:gs pos="0">
                  <a:schemeClr val="bg1"/>
                </a:gs>
                <a:gs pos="50000">
                  <a:schemeClr val="bg1">
                    <a:gamma/>
                    <a:shade val="85882"/>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sp>
        <p:nvSpPr>
          <p:cNvPr id="1104949" name="Rectangle 53"/>
          <p:cNvSpPr>
            <a:spLocks noChangeArrowheads="1"/>
          </p:cNvSpPr>
          <p:nvPr/>
        </p:nvSpPr>
        <p:spPr bwMode="auto">
          <a:xfrm>
            <a:off x="2701925" y="1254125"/>
            <a:ext cx="1036638" cy="105251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3" name="Group 54"/>
          <p:cNvGrpSpPr>
            <a:grpSpLocks/>
          </p:cNvGrpSpPr>
          <p:nvPr/>
        </p:nvGrpSpPr>
        <p:grpSpPr bwMode="auto">
          <a:xfrm>
            <a:off x="1390650" y="1554163"/>
            <a:ext cx="1111250" cy="442912"/>
            <a:chOff x="129" y="908"/>
            <a:chExt cx="700" cy="279"/>
          </a:xfrm>
        </p:grpSpPr>
        <p:grpSp>
          <p:nvGrpSpPr>
            <p:cNvPr id="73814" name="Group 55"/>
            <p:cNvGrpSpPr>
              <a:grpSpLocks/>
            </p:cNvGrpSpPr>
            <p:nvPr/>
          </p:nvGrpSpPr>
          <p:grpSpPr bwMode="auto">
            <a:xfrm rot="5400000" flipH="1" flipV="1">
              <a:off x="80" y="957"/>
              <a:ext cx="274" cy="175"/>
              <a:chOff x="2040" y="1673"/>
              <a:chExt cx="278" cy="249"/>
            </a:xfrm>
          </p:grpSpPr>
          <p:sp>
            <p:nvSpPr>
              <p:cNvPr id="73823" name="Freeform 5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4" name="Freeform 5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5" name="Group 58"/>
            <p:cNvGrpSpPr>
              <a:grpSpLocks/>
            </p:cNvGrpSpPr>
            <p:nvPr/>
          </p:nvGrpSpPr>
          <p:grpSpPr bwMode="auto">
            <a:xfrm rot="5400000" flipH="1" flipV="1">
              <a:off x="255" y="959"/>
              <a:ext cx="274" cy="175"/>
              <a:chOff x="2040" y="1673"/>
              <a:chExt cx="278" cy="249"/>
            </a:xfrm>
          </p:grpSpPr>
          <p:sp>
            <p:nvSpPr>
              <p:cNvPr id="73821" name="Freeform 5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2" name="Freeform 6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6" name="Group 61"/>
            <p:cNvGrpSpPr>
              <a:grpSpLocks/>
            </p:cNvGrpSpPr>
            <p:nvPr/>
          </p:nvGrpSpPr>
          <p:grpSpPr bwMode="auto">
            <a:xfrm rot="5400000" flipH="1" flipV="1">
              <a:off x="430" y="961"/>
              <a:ext cx="274" cy="175"/>
              <a:chOff x="2040" y="1673"/>
              <a:chExt cx="278" cy="249"/>
            </a:xfrm>
          </p:grpSpPr>
          <p:sp>
            <p:nvSpPr>
              <p:cNvPr id="73819" name="Freeform 6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0" name="Freeform 6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817" name="Freeform 64"/>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8" name="Freeform 65"/>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 name="Group 66"/>
          <p:cNvGrpSpPr>
            <a:grpSpLocks/>
          </p:cNvGrpSpPr>
          <p:nvPr/>
        </p:nvGrpSpPr>
        <p:grpSpPr bwMode="auto">
          <a:xfrm rot="5400000" flipH="1" flipV="1">
            <a:off x="4246562" y="1255713"/>
            <a:ext cx="123825" cy="1111250"/>
            <a:chOff x="2034" y="1673"/>
            <a:chExt cx="284" cy="998"/>
          </a:xfrm>
        </p:grpSpPr>
        <p:grpSp>
          <p:nvGrpSpPr>
            <p:cNvPr id="73802" name="Group 67"/>
            <p:cNvGrpSpPr>
              <a:grpSpLocks/>
            </p:cNvGrpSpPr>
            <p:nvPr/>
          </p:nvGrpSpPr>
          <p:grpSpPr bwMode="auto">
            <a:xfrm>
              <a:off x="2040" y="1673"/>
              <a:ext cx="278" cy="249"/>
              <a:chOff x="2040" y="1673"/>
              <a:chExt cx="278" cy="249"/>
            </a:xfrm>
          </p:grpSpPr>
          <p:sp>
            <p:nvSpPr>
              <p:cNvPr id="73812" name="Freeform 6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3" name="Freeform 6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3" name="Group 70"/>
            <p:cNvGrpSpPr>
              <a:grpSpLocks/>
            </p:cNvGrpSpPr>
            <p:nvPr/>
          </p:nvGrpSpPr>
          <p:grpSpPr bwMode="auto">
            <a:xfrm>
              <a:off x="2038" y="1923"/>
              <a:ext cx="278" cy="249"/>
              <a:chOff x="2040" y="1673"/>
              <a:chExt cx="278" cy="249"/>
            </a:xfrm>
          </p:grpSpPr>
          <p:sp>
            <p:nvSpPr>
              <p:cNvPr id="73810" name="Freeform 7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1" name="Freeform 7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4" name="Group 73"/>
            <p:cNvGrpSpPr>
              <a:grpSpLocks/>
            </p:cNvGrpSpPr>
            <p:nvPr/>
          </p:nvGrpSpPr>
          <p:grpSpPr bwMode="auto">
            <a:xfrm>
              <a:off x="2036" y="2172"/>
              <a:ext cx="278" cy="249"/>
              <a:chOff x="2040" y="1673"/>
              <a:chExt cx="278" cy="249"/>
            </a:xfrm>
          </p:grpSpPr>
          <p:sp>
            <p:nvSpPr>
              <p:cNvPr id="73808" name="Freeform 7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9" name="Freeform 7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5" name="Group 76"/>
            <p:cNvGrpSpPr>
              <a:grpSpLocks/>
            </p:cNvGrpSpPr>
            <p:nvPr/>
          </p:nvGrpSpPr>
          <p:grpSpPr bwMode="auto">
            <a:xfrm>
              <a:off x="2034" y="2422"/>
              <a:ext cx="278" cy="249"/>
              <a:chOff x="2040" y="1673"/>
              <a:chExt cx="278" cy="249"/>
            </a:xfrm>
          </p:grpSpPr>
          <p:sp>
            <p:nvSpPr>
              <p:cNvPr id="73806" name="Freeform 7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7" name="Freeform 7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12" name="Group 79"/>
          <p:cNvGrpSpPr>
            <a:grpSpLocks/>
          </p:cNvGrpSpPr>
          <p:nvPr/>
        </p:nvGrpSpPr>
        <p:grpSpPr bwMode="auto">
          <a:xfrm>
            <a:off x="1817688" y="1139825"/>
            <a:ext cx="884237" cy="646113"/>
            <a:chOff x="1181" y="2772"/>
            <a:chExt cx="557" cy="407"/>
          </a:xfrm>
        </p:grpSpPr>
        <p:cxnSp>
          <p:nvCxnSpPr>
            <p:cNvPr id="73800" name="AutoShape 80"/>
            <p:cNvCxnSpPr>
              <a:cxnSpLocks noChangeShapeType="1"/>
              <a:stCxn id="73818" idx="4"/>
              <a:endCxn id="1104949" idx="1"/>
            </p:cNvCxnSpPr>
            <p:nvPr/>
          </p:nvCxnSpPr>
          <p:spPr bwMode="auto">
            <a:xfrm flipV="1">
              <a:off x="1612" y="3176"/>
              <a:ext cx="126" cy="3"/>
            </a:xfrm>
            <a:prstGeom prst="straightConnector1">
              <a:avLst/>
            </a:prstGeom>
            <a:noFill/>
            <a:ln w="19050">
              <a:solidFill>
                <a:schemeClr val="folHlink"/>
              </a:solidFill>
              <a:round/>
              <a:headEnd/>
              <a:tailEnd type="triangle" w="med" len="med"/>
            </a:ln>
          </p:spPr>
        </p:cxnSp>
        <p:sp>
          <p:nvSpPr>
            <p:cNvPr id="73801" name="Text Box 81"/>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grpSp>
        <p:nvGrpSpPr>
          <p:cNvPr id="13" name="Group 82"/>
          <p:cNvGrpSpPr>
            <a:grpSpLocks/>
          </p:cNvGrpSpPr>
          <p:nvPr/>
        </p:nvGrpSpPr>
        <p:grpSpPr bwMode="auto">
          <a:xfrm>
            <a:off x="2706688" y="1273175"/>
            <a:ext cx="2354262" cy="1023938"/>
            <a:chOff x="1855" y="2628"/>
            <a:chExt cx="1483" cy="645"/>
          </a:xfrm>
        </p:grpSpPr>
        <p:cxnSp>
          <p:nvCxnSpPr>
            <p:cNvPr id="73796" name="AutoShape 83"/>
            <p:cNvCxnSpPr>
              <a:cxnSpLocks noChangeShapeType="1"/>
            </p:cNvCxnSpPr>
            <p:nvPr/>
          </p:nvCxnSpPr>
          <p:spPr bwMode="auto">
            <a:xfrm>
              <a:off x="3212" y="2967"/>
              <a:ext cx="126" cy="0"/>
            </a:xfrm>
            <a:prstGeom prst="straightConnector1">
              <a:avLst/>
            </a:prstGeom>
            <a:noFill/>
            <a:ln w="19050">
              <a:solidFill>
                <a:schemeClr val="folHlink"/>
              </a:solidFill>
              <a:round/>
              <a:headEnd/>
              <a:tailEnd type="triangle" w="med" len="med"/>
            </a:ln>
          </p:spPr>
        </p:cxnSp>
        <p:sp>
          <p:nvSpPr>
            <p:cNvPr id="73797" name="Text Box 84"/>
            <p:cNvSpPr txBox="1">
              <a:spLocks noChangeArrowheads="1"/>
            </p:cNvSpPr>
            <p:nvPr/>
          </p:nvSpPr>
          <p:spPr bwMode="auto">
            <a:xfrm>
              <a:off x="2116" y="3081"/>
              <a:ext cx="172"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sp>
          <p:nvSpPr>
            <p:cNvPr id="73798" name="Text Box 85"/>
            <p:cNvSpPr txBox="1">
              <a:spLocks noChangeArrowheads="1"/>
            </p:cNvSpPr>
            <p:nvPr/>
          </p:nvSpPr>
          <p:spPr bwMode="auto">
            <a:xfrm>
              <a:off x="2745" y="2628"/>
              <a:ext cx="322"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a:t>
              </a:r>
              <a:r>
                <a:rPr lang="de-DE" sz="1400">
                  <a:solidFill>
                    <a:srgbClr val="0000FF"/>
                  </a:solidFill>
                  <a:sym typeface="Symbol" charset="2"/>
                </a:rPr>
                <a:t>)</a:t>
              </a:r>
              <a:endParaRPr lang="de-DE" sz="2400">
                <a:solidFill>
                  <a:srgbClr val="0000FF"/>
                </a:solidFill>
              </a:endParaRPr>
            </a:p>
          </p:txBody>
        </p:sp>
        <p:sp>
          <p:nvSpPr>
            <p:cNvPr id="73799" name="Line 86"/>
            <p:cNvSpPr>
              <a:spLocks noChangeShapeType="1"/>
            </p:cNvSpPr>
            <p:nvPr/>
          </p:nvSpPr>
          <p:spPr bwMode="auto">
            <a:xfrm>
              <a:off x="1855" y="309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grpSp>
      <p:sp>
        <p:nvSpPr>
          <p:cNvPr id="1104983" name="Text Box 87"/>
          <p:cNvSpPr txBox="1">
            <a:spLocks noChangeArrowheads="1"/>
          </p:cNvSpPr>
          <p:nvPr/>
        </p:nvSpPr>
        <p:spPr bwMode="auto">
          <a:xfrm>
            <a:off x="2819400" y="873125"/>
            <a:ext cx="839788"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object</a:t>
            </a:r>
          </a:p>
        </p:txBody>
      </p:sp>
      <p:grpSp>
        <p:nvGrpSpPr>
          <p:cNvPr id="14" name="Group 88"/>
          <p:cNvGrpSpPr>
            <a:grpSpLocks/>
          </p:cNvGrpSpPr>
          <p:nvPr/>
        </p:nvGrpSpPr>
        <p:grpSpPr bwMode="auto">
          <a:xfrm>
            <a:off x="1409700" y="3963988"/>
            <a:ext cx="1111250" cy="442912"/>
            <a:chOff x="129" y="908"/>
            <a:chExt cx="700" cy="279"/>
          </a:xfrm>
        </p:grpSpPr>
        <p:grpSp>
          <p:nvGrpSpPr>
            <p:cNvPr id="73785" name="Group 89"/>
            <p:cNvGrpSpPr>
              <a:grpSpLocks/>
            </p:cNvGrpSpPr>
            <p:nvPr/>
          </p:nvGrpSpPr>
          <p:grpSpPr bwMode="auto">
            <a:xfrm rot="5400000" flipH="1" flipV="1">
              <a:off x="80" y="957"/>
              <a:ext cx="274" cy="175"/>
              <a:chOff x="2040" y="1673"/>
              <a:chExt cx="278" cy="249"/>
            </a:xfrm>
          </p:grpSpPr>
          <p:sp>
            <p:nvSpPr>
              <p:cNvPr id="73794"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5"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6" name="Group 92"/>
            <p:cNvGrpSpPr>
              <a:grpSpLocks/>
            </p:cNvGrpSpPr>
            <p:nvPr/>
          </p:nvGrpSpPr>
          <p:grpSpPr bwMode="auto">
            <a:xfrm rot="5400000" flipH="1" flipV="1">
              <a:off x="255" y="959"/>
              <a:ext cx="274" cy="175"/>
              <a:chOff x="2040" y="1673"/>
              <a:chExt cx="278" cy="249"/>
            </a:xfrm>
          </p:grpSpPr>
          <p:sp>
            <p:nvSpPr>
              <p:cNvPr id="73792" name="Freeform 9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3" name="Freeform 9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7" name="Group 95"/>
            <p:cNvGrpSpPr>
              <a:grpSpLocks/>
            </p:cNvGrpSpPr>
            <p:nvPr/>
          </p:nvGrpSpPr>
          <p:grpSpPr bwMode="auto">
            <a:xfrm rot="5400000" flipH="1" flipV="1">
              <a:off x="430" y="961"/>
              <a:ext cx="274" cy="175"/>
              <a:chOff x="2040" y="1673"/>
              <a:chExt cx="278" cy="249"/>
            </a:xfrm>
          </p:grpSpPr>
          <p:sp>
            <p:nvSpPr>
              <p:cNvPr id="73790" name="Freeform 9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1" name="Freeform 9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788" name="Freeform 98"/>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9" name="Freeform 99"/>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18" name="Group 100"/>
          <p:cNvGrpSpPr>
            <a:grpSpLocks/>
          </p:cNvGrpSpPr>
          <p:nvPr/>
        </p:nvGrpSpPr>
        <p:grpSpPr bwMode="auto">
          <a:xfrm rot="5400000" flipH="1" flipV="1">
            <a:off x="4175125" y="3651250"/>
            <a:ext cx="304800" cy="1111250"/>
            <a:chOff x="2034" y="1673"/>
            <a:chExt cx="284" cy="998"/>
          </a:xfrm>
        </p:grpSpPr>
        <p:grpSp>
          <p:nvGrpSpPr>
            <p:cNvPr id="73773" name="Group 101"/>
            <p:cNvGrpSpPr>
              <a:grpSpLocks/>
            </p:cNvGrpSpPr>
            <p:nvPr/>
          </p:nvGrpSpPr>
          <p:grpSpPr bwMode="auto">
            <a:xfrm>
              <a:off x="2040" y="1673"/>
              <a:ext cx="278" cy="249"/>
              <a:chOff x="2040" y="1673"/>
              <a:chExt cx="278" cy="249"/>
            </a:xfrm>
          </p:grpSpPr>
          <p:sp>
            <p:nvSpPr>
              <p:cNvPr id="73783" name="Freeform 10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4" name="Freeform 10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4" name="Group 104"/>
            <p:cNvGrpSpPr>
              <a:grpSpLocks/>
            </p:cNvGrpSpPr>
            <p:nvPr/>
          </p:nvGrpSpPr>
          <p:grpSpPr bwMode="auto">
            <a:xfrm>
              <a:off x="2038" y="1923"/>
              <a:ext cx="278" cy="249"/>
              <a:chOff x="2040" y="1673"/>
              <a:chExt cx="278" cy="249"/>
            </a:xfrm>
          </p:grpSpPr>
          <p:sp>
            <p:nvSpPr>
              <p:cNvPr id="73781" name="Freeform 10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2" name="Freeform 10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5" name="Group 107"/>
            <p:cNvGrpSpPr>
              <a:grpSpLocks/>
            </p:cNvGrpSpPr>
            <p:nvPr/>
          </p:nvGrpSpPr>
          <p:grpSpPr bwMode="auto">
            <a:xfrm>
              <a:off x="2036" y="2172"/>
              <a:ext cx="278" cy="249"/>
              <a:chOff x="2040" y="1673"/>
              <a:chExt cx="278" cy="249"/>
            </a:xfrm>
          </p:grpSpPr>
          <p:sp>
            <p:nvSpPr>
              <p:cNvPr id="73779" name="Freeform 10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0" name="Freeform 10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6" name="Group 110"/>
            <p:cNvGrpSpPr>
              <a:grpSpLocks/>
            </p:cNvGrpSpPr>
            <p:nvPr/>
          </p:nvGrpSpPr>
          <p:grpSpPr bwMode="auto">
            <a:xfrm>
              <a:off x="2034" y="2422"/>
              <a:ext cx="278" cy="249"/>
              <a:chOff x="2040" y="1673"/>
              <a:chExt cx="278" cy="249"/>
            </a:xfrm>
          </p:grpSpPr>
          <p:sp>
            <p:nvSpPr>
              <p:cNvPr id="73777" name="Freeform 11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78" name="Freeform 11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23" name="Group 113"/>
          <p:cNvGrpSpPr>
            <a:grpSpLocks/>
          </p:cNvGrpSpPr>
          <p:nvPr/>
        </p:nvGrpSpPr>
        <p:grpSpPr bwMode="auto">
          <a:xfrm>
            <a:off x="1836739" y="3549650"/>
            <a:ext cx="882650" cy="642938"/>
            <a:chOff x="1181" y="2772"/>
            <a:chExt cx="556" cy="405"/>
          </a:xfrm>
        </p:grpSpPr>
        <p:cxnSp>
          <p:nvCxnSpPr>
            <p:cNvPr id="73771" name="AutoShape 114"/>
            <p:cNvCxnSpPr>
              <a:cxnSpLocks noChangeShapeType="1"/>
              <a:endCxn id="73825" idx="1"/>
            </p:cNvCxnSpPr>
            <p:nvPr/>
          </p:nvCxnSpPr>
          <p:spPr bwMode="auto">
            <a:xfrm flipV="1">
              <a:off x="1610" y="3175"/>
              <a:ext cx="127" cy="2"/>
            </a:xfrm>
            <a:prstGeom prst="straightConnector1">
              <a:avLst/>
            </a:prstGeom>
            <a:noFill/>
            <a:ln w="19050">
              <a:solidFill>
                <a:schemeClr val="folHlink"/>
              </a:solidFill>
              <a:round/>
              <a:headEnd/>
              <a:tailEnd type="triangle" w="med" len="med"/>
            </a:ln>
          </p:spPr>
        </p:cxnSp>
        <p:sp>
          <p:nvSpPr>
            <p:cNvPr id="73772" name="Text Box 115"/>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sp>
        <p:nvSpPr>
          <p:cNvPr id="1105012" name="Text Box 116"/>
          <p:cNvSpPr txBox="1">
            <a:spLocks noChangeArrowheads="1"/>
          </p:cNvSpPr>
          <p:nvPr/>
        </p:nvSpPr>
        <p:spPr bwMode="auto">
          <a:xfrm>
            <a:off x="3140075" y="4402138"/>
            <a:ext cx="2730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grpSp>
        <p:nvGrpSpPr>
          <p:cNvPr id="24" name="Group 117"/>
          <p:cNvGrpSpPr>
            <a:grpSpLocks/>
          </p:cNvGrpSpPr>
          <p:nvPr/>
        </p:nvGrpSpPr>
        <p:grpSpPr bwMode="auto">
          <a:xfrm>
            <a:off x="2725738" y="3683000"/>
            <a:ext cx="2354262" cy="735013"/>
            <a:chOff x="1867" y="3378"/>
            <a:chExt cx="1483" cy="463"/>
          </a:xfrm>
        </p:grpSpPr>
        <p:cxnSp>
          <p:nvCxnSpPr>
            <p:cNvPr id="73763" name="AutoShape 118"/>
            <p:cNvCxnSpPr>
              <a:cxnSpLocks noChangeShapeType="1"/>
            </p:cNvCxnSpPr>
            <p:nvPr/>
          </p:nvCxnSpPr>
          <p:spPr bwMode="auto">
            <a:xfrm>
              <a:off x="3224" y="3717"/>
              <a:ext cx="126" cy="0"/>
            </a:xfrm>
            <a:prstGeom prst="straightConnector1">
              <a:avLst/>
            </a:prstGeom>
            <a:noFill/>
            <a:ln w="19050">
              <a:solidFill>
                <a:schemeClr val="folHlink"/>
              </a:solidFill>
              <a:round/>
              <a:headEnd/>
              <a:tailEnd type="triangle" w="med" len="med"/>
            </a:ln>
          </p:spPr>
        </p:cxnSp>
        <p:sp>
          <p:nvSpPr>
            <p:cNvPr id="73764" name="Text Box 119"/>
            <p:cNvSpPr txBox="1">
              <a:spLocks noChangeArrowheads="1"/>
            </p:cNvSpPr>
            <p:nvPr/>
          </p:nvSpPr>
          <p:spPr bwMode="auto">
            <a:xfrm>
              <a:off x="2757" y="3378"/>
              <a:ext cx="425"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x-d</a:t>
              </a:r>
              <a:r>
                <a:rPr lang="de-DE" sz="1400">
                  <a:solidFill>
                    <a:srgbClr val="0000FF"/>
                  </a:solidFill>
                  <a:sym typeface="Symbol" charset="2"/>
                </a:rPr>
                <a:t>)</a:t>
              </a:r>
              <a:endParaRPr lang="de-DE" sz="2400">
                <a:solidFill>
                  <a:srgbClr val="0000FF"/>
                </a:solidFill>
              </a:endParaRPr>
            </a:p>
          </p:txBody>
        </p:sp>
        <p:sp>
          <p:nvSpPr>
            <p:cNvPr id="73765" name="Line 120"/>
            <p:cNvSpPr>
              <a:spLocks noChangeShapeType="1"/>
            </p:cNvSpPr>
            <p:nvPr/>
          </p:nvSpPr>
          <p:spPr bwMode="auto">
            <a:xfrm>
              <a:off x="1867" y="384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sp>
          <p:nvSpPr>
            <p:cNvPr id="73766" name="Line 121"/>
            <p:cNvSpPr>
              <a:spLocks noChangeShapeType="1"/>
            </p:cNvSpPr>
            <p:nvPr/>
          </p:nvSpPr>
          <p:spPr bwMode="auto">
            <a:xfrm flipH="1">
              <a:off x="2295" y="3479"/>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7" name="Line 122"/>
            <p:cNvSpPr>
              <a:spLocks noChangeShapeType="1"/>
            </p:cNvSpPr>
            <p:nvPr/>
          </p:nvSpPr>
          <p:spPr bwMode="auto">
            <a:xfrm>
              <a:off x="2019" y="3480"/>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8" name="Line 123"/>
            <p:cNvSpPr>
              <a:spLocks noChangeShapeType="1"/>
            </p:cNvSpPr>
            <p:nvPr/>
          </p:nvSpPr>
          <p:spPr bwMode="auto">
            <a:xfrm>
              <a:off x="212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69" name="Line 124"/>
            <p:cNvSpPr>
              <a:spLocks noChangeShapeType="1"/>
            </p:cNvSpPr>
            <p:nvPr/>
          </p:nvSpPr>
          <p:spPr bwMode="auto">
            <a:xfrm>
              <a:off x="229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70" name="Rectangle 125"/>
            <p:cNvSpPr>
              <a:spLocks noChangeArrowheads="1"/>
            </p:cNvSpPr>
            <p:nvPr/>
          </p:nvSpPr>
          <p:spPr bwMode="auto">
            <a:xfrm>
              <a:off x="2131" y="3414"/>
              <a:ext cx="178"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d</a:t>
              </a:r>
              <a:endParaRPr lang="es-ES" sz="1400" i="1">
                <a:solidFill>
                  <a:srgbClr val="0000FF"/>
                </a:solidFill>
              </a:endParaRPr>
            </a:p>
          </p:txBody>
        </p:sp>
      </p:grpSp>
      <p:grpSp>
        <p:nvGrpSpPr>
          <p:cNvPr id="25" name="Group 126"/>
          <p:cNvGrpSpPr>
            <a:grpSpLocks/>
          </p:cNvGrpSpPr>
          <p:nvPr/>
        </p:nvGrpSpPr>
        <p:grpSpPr bwMode="auto">
          <a:xfrm>
            <a:off x="5305425" y="1025525"/>
            <a:ext cx="2914650" cy="1092200"/>
            <a:chOff x="3492" y="2358"/>
            <a:chExt cx="1836" cy="688"/>
          </a:xfrm>
        </p:grpSpPr>
        <p:sp>
          <p:nvSpPr>
            <p:cNvPr id="73761" name="Rectangle 127"/>
            <p:cNvSpPr>
              <a:spLocks noChangeArrowheads="1"/>
            </p:cNvSpPr>
            <p:nvPr/>
          </p:nvSpPr>
          <p:spPr bwMode="auto">
            <a:xfrm>
              <a:off x="3570" y="2700"/>
              <a:ext cx="1758" cy="330"/>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73734" name="Object 6"/>
            <p:cNvGraphicFramePr>
              <a:graphicFrameLocks noChangeAspect="1"/>
            </p:cNvGraphicFramePr>
            <p:nvPr/>
          </p:nvGraphicFramePr>
          <p:xfrm>
            <a:off x="3819" y="2678"/>
            <a:ext cx="1257" cy="368"/>
          </p:xfrm>
          <a:graphic>
            <a:graphicData uri="http://schemas.openxmlformats.org/presentationml/2006/ole">
              <mc:AlternateContent xmlns:mc="http://schemas.openxmlformats.org/markup-compatibility/2006">
                <mc:Choice xmlns:v="urn:schemas-microsoft-com:vml" Requires="v">
                  <p:oleObj spid="_x0000_s73787" name="Ecuación" r:id="rId6" imgW="825480" imgH="241200" progId="Equation.3">
                    <p:embed/>
                  </p:oleObj>
                </mc:Choice>
                <mc:Fallback>
                  <p:oleObj name="Ecuación" r:id="rId6" imgW="825480" imgH="2412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9" y="2678"/>
                          <a:ext cx="1257" cy="36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3762" name="Text Box 129"/>
            <p:cNvSpPr txBox="1">
              <a:spLocks noChangeArrowheads="1"/>
            </p:cNvSpPr>
            <p:nvPr/>
          </p:nvSpPr>
          <p:spPr bwMode="auto">
            <a:xfrm>
              <a:off x="3492" y="2358"/>
              <a:ext cx="1616" cy="231"/>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 attenuation law:</a:t>
              </a:r>
            </a:p>
          </p:txBody>
        </p:sp>
      </p:grpSp>
      <p:sp>
        <p:nvSpPr>
          <p:cNvPr id="1105026" name="Rectangle 130"/>
          <p:cNvSpPr>
            <a:spLocks noChangeArrowheads="1"/>
          </p:cNvSpPr>
          <p:nvPr/>
        </p:nvSpPr>
        <p:spPr bwMode="auto">
          <a:xfrm>
            <a:off x="504825" y="3971925"/>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1105027" name="Rectangle 131"/>
          <p:cNvSpPr>
            <a:spLocks noChangeArrowheads="1"/>
          </p:cNvSpPr>
          <p:nvPr/>
        </p:nvSpPr>
        <p:spPr bwMode="auto">
          <a:xfrm>
            <a:off x="500063" y="1619250"/>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99" name="Rectangle 143"/>
          <p:cNvSpPr>
            <a:spLocks noChangeArrowheads="1"/>
          </p:cNvSpPr>
          <p:nvPr/>
        </p:nvSpPr>
        <p:spPr bwMode="auto">
          <a:xfrm>
            <a:off x="6134100" y="2235200"/>
            <a:ext cx="1154112" cy="1130300"/>
          </a:xfrm>
          <a:prstGeom prst="rect">
            <a:avLst/>
          </a:prstGeom>
          <a:gradFill rotWithShape="0">
            <a:gsLst>
              <a:gs pos="0">
                <a:schemeClr val="tx1"/>
              </a:gs>
              <a:gs pos="100000">
                <a:schemeClr val="tx1">
                  <a:gamma/>
                  <a:tint val="60000"/>
                  <a:invGamma/>
                </a:schemeClr>
              </a:gs>
            </a:gsLst>
            <a:lin ang="2700000" scaled="1"/>
          </a:gradFill>
          <a:ln w="9525">
            <a:noFill/>
            <a:miter lim="800000"/>
            <a:headEnd/>
            <a:tailEnd/>
          </a:ln>
          <a:effectLst/>
        </p:spPr>
        <p:txBody>
          <a:bodyPr wrap="none" anchor="ctr">
            <a:prstTxWarp prst="textNoShape">
              <a:avLst/>
            </a:prstTxWarp>
          </a:bodyPr>
          <a:lstStyle/>
          <a:p>
            <a:pPr>
              <a:defRPr/>
            </a:pPr>
            <a:endParaRPr lang="es-ES_tradnl"/>
          </a:p>
        </p:txBody>
      </p:sp>
      <p:graphicFrame>
        <p:nvGraphicFramePr>
          <p:cNvPr id="100" name="Object 4"/>
          <p:cNvGraphicFramePr>
            <a:graphicFrameLocks noChangeAspect="1"/>
          </p:cNvGraphicFramePr>
          <p:nvPr/>
        </p:nvGraphicFramePr>
        <p:xfrm>
          <a:off x="6210300" y="4686300"/>
          <a:ext cx="1152525" cy="1168400"/>
        </p:xfrm>
        <a:graphic>
          <a:graphicData uri="http://schemas.openxmlformats.org/presentationml/2006/ole">
            <mc:AlternateContent xmlns:mc="http://schemas.openxmlformats.org/markup-compatibility/2006">
              <mc:Choice xmlns:v="urn:schemas-microsoft-com:vml" Requires="v">
                <p:oleObj spid="_x0000_s73788" name="Imagen de mapa de bits" r:id="rId8" imgW="400000" imgH="400000" progId="">
                  <p:embed/>
                </p:oleObj>
              </mc:Choice>
              <mc:Fallback>
                <p:oleObj name="Imagen de mapa de bits" r:id="rId8" imgW="400000" imgH="400000"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0300" y="4686300"/>
                        <a:ext cx="1152525" cy="116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498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049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105027"/>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upRight)">
                                      <p:cBhvr>
                                        <p:cTn id="25" dur="500"/>
                                        <p:tgtEl>
                                          <p:spTgt spid="7"/>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105026"/>
                                        </p:tgtEl>
                                        <p:attrNameLst>
                                          <p:attrName>style.visibility</p:attrName>
                                        </p:attrNameLst>
                                      </p:cBhvr>
                                      <p:to>
                                        <p:strVal val="visible"/>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499"/>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trips(upRight)">
                                      <p:cBhvr>
                                        <p:cTn id="56" dur="500"/>
                                        <p:tgtEl>
                                          <p:spTgt spid="18"/>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2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1105012"/>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499"/>
                                          </p:stCondLst>
                                        </p:cTn>
                                        <p:tgtEl>
                                          <p:spTgt spid="1104944"/>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11049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44" grpId="0" animBg="1"/>
      <p:bldP spid="1104949" grpId="0" animBg="1"/>
      <p:bldP spid="1104983" grpId="0" autoUpdateAnimBg="0"/>
      <p:bldP spid="1105012" grpId="0" autoUpdateAnimBg="0"/>
      <p:bldP spid="1105026" grpId="0" autoUpdateAnimBg="0"/>
      <p:bldP spid="1105027" grpId="0" autoUpdateAnimBg="0"/>
      <p:bldP spid="9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26695" y="2588508"/>
            <a:ext cx="2992966" cy="2763055"/>
            <a:chOff x="5826695" y="2588508"/>
            <a:chExt cx="2992966" cy="2763055"/>
          </a:xfrm>
        </p:grpSpPr>
        <p:grpSp>
          <p:nvGrpSpPr>
            <p:cNvPr id="6" name="Group 5"/>
            <p:cNvGrpSpPr/>
            <p:nvPr/>
          </p:nvGrpSpPr>
          <p:grpSpPr>
            <a:xfrm>
              <a:off x="5826695" y="2588508"/>
              <a:ext cx="2992966" cy="2763055"/>
              <a:chOff x="5826695" y="2588508"/>
              <a:chExt cx="2992966" cy="2763055"/>
            </a:xfrm>
          </p:grpSpPr>
          <p:sp>
            <p:nvSpPr>
              <p:cNvPr id="98" name="CuadroTexto 80"/>
              <p:cNvSpPr txBox="1"/>
              <p:nvPr/>
            </p:nvSpPr>
            <p:spPr>
              <a:xfrm>
                <a:off x="6587951" y="4982231"/>
                <a:ext cx="1485345" cy="369332"/>
              </a:xfrm>
              <a:prstGeom prst="rect">
                <a:avLst/>
              </a:prstGeom>
              <a:noFill/>
            </p:spPr>
            <p:txBody>
              <a:bodyPr wrap="none" rtlCol="0">
                <a:spAutoFit/>
              </a:bodyPr>
              <a:lstStyle/>
              <a:p>
                <a:pPr algn="ctr"/>
                <a:r>
                  <a:rPr lang="en-US" i="1" dirty="0">
                    <a:latin typeface="Arial"/>
                    <a:cs typeface="Arial"/>
                  </a:rPr>
                  <a:t>X-ray image</a:t>
                </a:r>
              </a:p>
            </p:txBody>
          </p:sp>
          <p:pic>
            <p:nvPicPr>
              <p:cNvPr id="33" name="Picture 32" descr="DualEnergy_PseudoColor.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826695" y="2588508"/>
                <a:ext cx="2992966" cy="2208465"/>
              </a:xfrm>
              <a:prstGeom prst="rect">
                <a:avLst/>
              </a:prstGeom>
            </p:spPr>
          </p:pic>
        </p:grpSp>
        <p:sp>
          <p:nvSpPr>
            <p:cNvPr id="9" name="Rectangle 8"/>
            <p:cNvSpPr/>
            <p:nvPr/>
          </p:nvSpPr>
          <p:spPr>
            <a:xfrm rot="20445028" flipV="1">
              <a:off x="7759709" y="3113805"/>
              <a:ext cx="609600" cy="37758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grpSp>
      <p:sp>
        <p:nvSpPr>
          <p:cNvPr id="89" name="CuadroTexto 39"/>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X-ray projection</a:t>
            </a:r>
            <a:endParaRPr lang="en-US" sz="1400" dirty="0">
              <a:solidFill>
                <a:srgbClr val="FF772B"/>
              </a:solidFill>
              <a:latin typeface="Trebuchet MS"/>
              <a:cs typeface="Trebuchet MS"/>
            </a:endParaRPr>
          </a:p>
        </p:txBody>
      </p:sp>
      <p:sp>
        <p:nvSpPr>
          <p:cNvPr id="95" name="CuadroTexto 34"/>
          <p:cNvSpPr txBox="1"/>
          <p:nvPr/>
        </p:nvSpPr>
        <p:spPr>
          <a:xfrm>
            <a:off x="1560833" y="2418772"/>
            <a:ext cx="931906" cy="646331"/>
          </a:xfrm>
          <a:prstGeom prst="rect">
            <a:avLst/>
          </a:prstGeom>
          <a:noFill/>
        </p:spPr>
        <p:txBody>
          <a:bodyPr wrap="none" rtlCol="0">
            <a:spAutoFit/>
          </a:bodyPr>
          <a:lstStyle/>
          <a:p>
            <a:pPr algn="ctr"/>
            <a:r>
              <a:rPr lang="en-US" i="1" dirty="0">
                <a:solidFill>
                  <a:schemeClr val="bg1"/>
                </a:solidFill>
                <a:latin typeface="Arial"/>
                <a:cs typeface="Arial"/>
              </a:rPr>
              <a:t>X-ray </a:t>
            </a:r>
          </a:p>
          <a:p>
            <a:pPr algn="ctr"/>
            <a:r>
              <a:rPr lang="en-US" i="1" dirty="0">
                <a:solidFill>
                  <a:schemeClr val="bg1"/>
                </a:solidFill>
                <a:latin typeface="Arial"/>
                <a:cs typeface="Arial"/>
              </a:rPr>
              <a:t>source</a:t>
            </a:r>
          </a:p>
        </p:txBody>
      </p:sp>
      <p:grpSp>
        <p:nvGrpSpPr>
          <p:cNvPr id="4" name="Group 3"/>
          <p:cNvGrpSpPr/>
          <p:nvPr/>
        </p:nvGrpSpPr>
        <p:grpSpPr>
          <a:xfrm>
            <a:off x="696643" y="3904669"/>
            <a:ext cx="3041669" cy="1371600"/>
            <a:chOff x="696643" y="3904669"/>
            <a:chExt cx="3041669" cy="1371600"/>
          </a:xfrm>
        </p:grpSpPr>
        <p:sp>
          <p:nvSpPr>
            <p:cNvPr id="90" name="Rectángulo 6"/>
            <p:cNvSpPr/>
            <p:nvPr/>
          </p:nvSpPr>
          <p:spPr>
            <a:xfrm>
              <a:off x="696643" y="3904669"/>
              <a:ext cx="3041669" cy="1371600"/>
            </a:xfrm>
            <a:prstGeom prst="rect">
              <a:avLst/>
            </a:prstGeom>
            <a:scene3d>
              <a:camera prst="perspectiveFront" fov="7200000">
                <a:rot lat="17339987" lon="0" rev="0"/>
              </a:camera>
              <a:lightRig rig="threePt" dir="t">
                <a:rot lat="0" lon="0" rev="14820000"/>
              </a:lightRig>
            </a:scene3d>
            <a:sp3d extrusionH="15240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CuadroTexto 50"/>
            <p:cNvSpPr txBox="1"/>
            <p:nvPr/>
          </p:nvSpPr>
          <p:spPr>
            <a:xfrm>
              <a:off x="1512459" y="4830738"/>
              <a:ext cx="1360390" cy="307777"/>
            </a:xfrm>
            <a:prstGeom prst="rect">
              <a:avLst/>
            </a:prstGeom>
            <a:noFill/>
          </p:spPr>
          <p:txBody>
            <a:bodyPr wrap="none" rtlCol="0">
              <a:spAutoFit/>
            </a:bodyPr>
            <a:lstStyle/>
            <a:p>
              <a:r>
                <a:rPr lang="en-US" sz="1400" i="1" dirty="0">
                  <a:solidFill>
                    <a:srgbClr val="FFFFFF"/>
                  </a:solidFill>
                  <a:latin typeface="Arial"/>
                  <a:cs typeface="Arial"/>
                </a:rPr>
                <a:t>X-ray detector</a:t>
              </a:r>
            </a:p>
          </p:txBody>
        </p:sp>
      </p:grpSp>
      <p:grpSp>
        <p:nvGrpSpPr>
          <p:cNvPr id="5" name="Group 4"/>
          <p:cNvGrpSpPr/>
          <p:nvPr/>
        </p:nvGrpSpPr>
        <p:grpSpPr>
          <a:xfrm>
            <a:off x="1283859" y="3447469"/>
            <a:ext cx="1822468" cy="1143000"/>
            <a:chOff x="1283859" y="3447469"/>
            <a:chExt cx="1822468" cy="1143000"/>
          </a:xfrm>
        </p:grpSpPr>
        <p:sp>
          <p:nvSpPr>
            <p:cNvPr id="102" name="Rectángulo 43"/>
            <p:cNvSpPr/>
            <p:nvPr/>
          </p:nvSpPr>
          <p:spPr>
            <a:xfrm>
              <a:off x="1283859" y="3447469"/>
              <a:ext cx="1822468" cy="1143000"/>
            </a:xfrm>
            <a:prstGeom prst="rect">
              <a:avLst/>
            </a:prstGeom>
            <a:solidFill>
              <a:srgbClr val="FF6600"/>
            </a:solidFill>
            <a:scene3d>
              <a:camera prst="perspectiveFront" fov="7200000">
                <a:rot lat="17339987" lon="0" rev="0"/>
              </a:camera>
              <a:lightRig rig="threePt" dir="t">
                <a:rot lat="0" lon="0" rev="14820000"/>
              </a:lightRig>
            </a:scene3d>
            <a:sp3d extrusionH="41275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Arco de bloque 46"/>
            <p:cNvSpPr/>
            <p:nvPr/>
          </p:nvSpPr>
          <p:spPr>
            <a:xfrm rot="10800000">
              <a:off x="1975261" y="4315643"/>
              <a:ext cx="422571" cy="265728"/>
            </a:xfrm>
            <a:prstGeom prst="blockArc">
              <a:avLst>
                <a:gd name="adj1" fmla="val 10800000"/>
                <a:gd name="adj2" fmla="val 86600"/>
                <a:gd name="adj3" fmla="val 1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104" name="CuadroTexto 35"/>
            <p:cNvSpPr txBox="1"/>
            <p:nvPr/>
          </p:nvSpPr>
          <p:spPr>
            <a:xfrm>
              <a:off x="1360061" y="3916337"/>
              <a:ext cx="1585895" cy="369332"/>
            </a:xfrm>
            <a:prstGeom prst="rect">
              <a:avLst/>
            </a:prstGeom>
            <a:noFill/>
          </p:spPr>
          <p:txBody>
            <a:bodyPr wrap="square" rtlCol="0">
              <a:spAutoFit/>
            </a:bodyPr>
            <a:lstStyle/>
            <a:p>
              <a:pPr algn="ctr"/>
              <a:r>
                <a:rPr lang="en-US" i="1" dirty="0">
                  <a:latin typeface="Arial"/>
                  <a:cs typeface="Arial"/>
                </a:rPr>
                <a:t>Target object</a:t>
              </a:r>
            </a:p>
          </p:txBody>
        </p:sp>
      </p:grpSp>
      <p:grpSp>
        <p:nvGrpSpPr>
          <p:cNvPr id="7" name="Group 6"/>
          <p:cNvGrpSpPr/>
          <p:nvPr/>
        </p:nvGrpSpPr>
        <p:grpSpPr>
          <a:xfrm>
            <a:off x="1949815" y="1482796"/>
            <a:ext cx="3076860" cy="2993373"/>
            <a:chOff x="1949815" y="1482796"/>
            <a:chExt cx="3076860" cy="2993373"/>
          </a:xfrm>
        </p:grpSpPr>
        <p:pic>
          <p:nvPicPr>
            <p:cNvPr id="105" name="Imagen 47"/>
            <p:cNvPicPr>
              <a:picLocks noChangeAspect="1"/>
            </p:cNvPicPr>
            <p:nvPr/>
          </p:nvPicPr>
          <p:blipFill>
            <a:blip r:embed="rId5"/>
            <a:stretch>
              <a:fillRect/>
            </a:stretch>
          </p:blipFill>
          <p:spPr>
            <a:xfrm flipH="1">
              <a:off x="4242535" y="2358288"/>
              <a:ext cx="784140" cy="511912"/>
            </a:xfrm>
            <a:prstGeom prst="rect">
              <a:avLst/>
            </a:prstGeom>
          </p:spPr>
        </p:pic>
        <p:sp>
          <p:nvSpPr>
            <p:cNvPr id="106" name="CuadroTexto 68"/>
            <p:cNvSpPr txBox="1"/>
            <p:nvPr/>
          </p:nvSpPr>
          <p:spPr>
            <a:xfrm>
              <a:off x="2689012" y="1482796"/>
              <a:ext cx="1585895" cy="369332"/>
            </a:xfrm>
            <a:prstGeom prst="rect">
              <a:avLst/>
            </a:prstGeom>
            <a:noFill/>
          </p:spPr>
          <p:txBody>
            <a:bodyPr wrap="square" rtlCol="0">
              <a:spAutoFit/>
            </a:bodyPr>
            <a:lstStyle/>
            <a:p>
              <a:pPr algn="ctr"/>
              <a:r>
                <a:rPr lang="en-US" i="1" dirty="0">
                  <a:latin typeface="Arial"/>
                  <a:cs typeface="Arial"/>
                </a:rPr>
                <a:t>Inner part</a:t>
              </a:r>
            </a:p>
          </p:txBody>
        </p:sp>
        <p:sp>
          <p:nvSpPr>
            <p:cNvPr id="109" name="CuadroTexto 71"/>
            <p:cNvSpPr txBox="1"/>
            <p:nvPr/>
          </p:nvSpPr>
          <p:spPr>
            <a:xfrm>
              <a:off x="3164671" y="3394001"/>
              <a:ext cx="1585895" cy="369332"/>
            </a:xfrm>
            <a:prstGeom prst="rect">
              <a:avLst/>
            </a:prstGeom>
            <a:noFill/>
          </p:spPr>
          <p:txBody>
            <a:bodyPr wrap="square" rtlCol="0">
              <a:spAutoFit/>
            </a:bodyPr>
            <a:lstStyle/>
            <a:p>
              <a:pPr algn="ctr"/>
              <a:r>
                <a:rPr lang="en-US" i="1" dirty="0">
                  <a:latin typeface="Arial"/>
                  <a:cs typeface="Arial"/>
                </a:rPr>
                <a:t>inside</a:t>
              </a:r>
            </a:p>
          </p:txBody>
        </p:sp>
        <p:sp>
          <p:nvSpPr>
            <p:cNvPr id="110" name="Elipse 21"/>
            <p:cNvSpPr/>
            <p:nvPr/>
          </p:nvSpPr>
          <p:spPr>
            <a:xfrm>
              <a:off x="1949815" y="3409369"/>
              <a:ext cx="1130300" cy="1066800"/>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17" name="Conector recto 40"/>
            <p:cNvCxnSpPr/>
            <p:nvPr/>
          </p:nvCxnSpPr>
          <p:spPr>
            <a:xfrm>
              <a:off x="3505249" y="1870478"/>
              <a:ext cx="750375" cy="32714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o 41"/>
            <p:cNvSpPr/>
            <p:nvPr/>
          </p:nvSpPr>
          <p:spPr>
            <a:xfrm rot="19540438">
              <a:off x="2224271" y="3020656"/>
              <a:ext cx="2781300" cy="787400"/>
            </a:xfrm>
            <a:prstGeom prst="arc">
              <a:avLst>
                <a:gd name="adj1" fmla="val 11239701"/>
                <a:gd name="adj2" fmla="val 20537974"/>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2" name="Group 1"/>
          <p:cNvGrpSpPr/>
          <p:nvPr/>
        </p:nvGrpSpPr>
        <p:grpSpPr>
          <a:xfrm>
            <a:off x="1511722" y="1419383"/>
            <a:ext cx="1021664" cy="1559260"/>
            <a:chOff x="1511722" y="1419383"/>
            <a:chExt cx="1021664" cy="1559260"/>
          </a:xfrm>
        </p:grpSpPr>
        <p:sp>
          <p:nvSpPr>
            <p:cNvPr id="29" name="Elipse 11"/>
            <p:cNvSpPr/>
            <p:nvPr/>
          </p:nvSpPr>
          <p:spPr>
            <a:xfrm rot="5400000">
              <a:off x="2158977" y="2192684"/>
              <a:ext cx="609600" cy="139219"/>
            </a:xfrm>
            <a:prstGeom prst="ellipse">
              <a:avLst/>
            </a:prstGeom>
            <a:scene3d>
              <a:camera prst="orthographicFront">
                <a:rot lat="19799991"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Elipse 12"/>
            <p:cNvSpPr/>
            <p:nvPr/>
          </p:nvSpPr>
          <p:spPr>
            <a:xfrm rot="5400000">
              <a:off x="1904977" y="2610823"/>
              <a:ext cx="457200" cy="278439"/>
            </a:xfrm>
            <a:prstGeom prst="ellipse">
              <a:avLst/>
            </a:prstGeom>
            <a:scene3d>
              <a:camera prst="orthographicFront">
                <a:rot lat="21301128" lon="16720921" rev="21577317"/>
              </a:camera>
              <a:lightRig rig="threePt" dir="t"/>
            </a:scene3d>
            <a:sp3d extrusionH="203200">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uadroTexto 20"/>
            <p:cNvSpPr txBox="1"/>
            <p:nvPr/>
          </p:nvSpPr>
          <p:spPr>
            <a:xfrm>
              <a:off x="1511722" y="1419383"/>
              <a:ext cx="849484" cy="584776"/>
            </a:xfrm>
            <a:prstGeom prst="rect">
              <a:avLst/>
            </a:prstGeom>
            <a:noFill/>
          </p:spPr>
          <p:txBody>
            <a:bodyPr wrap="none" rtlCol="0">
              <a:spAutoFit/>
            </a:bodyPr>
            <a:lstStyle/>
            <a:p>
              <a:pPr algn="ctr"/>
              <a:r>
                <a:rPr lang="en-US" sz="1600" i="1" dirty="0">
                  <a:latin typeface="Arial"/>
                  <a:cs typeface="Arial"/>
                </a:rPr>
                <a:t>X-Ray</a:t>
              </a:r>
            </a:p>
            <a:p>
              <a:pPr algn="ctr"/>
              <a:r>
                <a:rPr lang="en-US" sz="1600" i="1" dirty="0">
                  <a:latin typeface="Arial"/>
                  <a:cs typeface="Arial"/>
                </a:rPr>
                <a:t>source</a:t>
              </a:r>
            </a:p>
          </p:txBody>
        </p:sp>
      </p:grpSp>
      <p:grpSp>
        <p:nvGrpSpPr>
          <p:cNvPr id="3" name="Group 2"/>
          <p:cNvGrpSpPr/>
          <p:nvPr/>
        </p:nvGrpSpPr>
        <p:grpSpPr>
          <a:xfrm>
            <a:off x="1401510" y="2837076"/>
            <a:ext cx="1455990" cy="1734923"/>
            <a:chOff x="1680910" y="2837077"/>
            <a:chExt cx="913184" cy="838992"/>
          </a:xfrm>
        </p:grpSpPr>
        <p:cxnSp>
          <p:nvCxnSpPr>
            <p:cNvPr id="92" name="Conector recto 22"/>
            <p:cNvCxnSpPr/>
            <p:nvPr/>
          </p:nvCxnSpPr>
          <p:spPr>
            <a:xfrm rot="16200000" flipH="1">
              <a:off x="2023203" y="2951985"/>
              <a:ext cx="685800" cy="455983"/>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3" name="Conector recto 23"/>
            <p:cNvCxnSpPr/>
            <p:nvPr/>
          </p:nvCxnSpPr>
          <p:spPr>
            <a:xfrm rot="5400000">
              <a:off x="1717795" y="3255781"/>
              <a:ext cx="838200" cy="2376"/>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4" name="Conector recto 26"/>
            <p:cNvCxnSpPr/>
            <p:nvPr/>
          </p:nvCxnSpPr>
          <p:spPr>
            <a:xfrm rot="5400000">
              <a:off x="1566993" y="2951788"/>
              <a:ext cx="685006" cy="457171"/>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8" name="Freeform 7"/>
          <p:cNvSpPr/>
          <p:nvPr/>
        </p:nvSpPr>
        <p:spPr>
          <a:xfrm>
            <a:off x="7060897" y="2755900"/>
            <a:ext cx="1130603" cy="850900"/>
          </a:xfrm>
          <a:custGeom>
            <a:avLst/>
            <a:gdLst>
              <a:gd name="connsiteX0" fmla="*/ 51103 w 1130603"/>
              <a:gd name="connsiteY0" fmla="*/ 254000 h 850900"/>
              <a:gd name="connsiteX1" fmla="*/ 51103 w 1130603"/>
              <a:gd name="connsiteY1" fmla="*/ 254000 h 850900"/>
              <a:gd name="connsiteX2" fmla="*/ 101903 w 1130603"/>
              <a:gd name="connsiteY2" fmla="*/ 355600 h 850900"/>
              <a:gd name="connsiteX3" fmla="*/ 152703 w 1130603"/>
              <a:gd name="connsiteY3" fmla="*/ 431800 h 850900"/>
              <a:gd name="connsiteX4" fmla="*/ 114603 w 1130603"/>
              <a:gd name="connsiteY4" fmla="*/ 546100 h 850900"/>
              <a:gd name="connsiteX5" fmla="*/ 101903 w 1130603"/>
              <a:gd name="connsiteY5" fmla="*/ 584200 h 850900"/>
              <a:gd name="connsiteX6" fmla="*/ 89203 w 1130603"/>
              <a:gd name="connsiteY6" fmla="*/ 622300 h 850900"/>
              <a:gd name="connsiteX7" fmla="*/ 63803 w 1130603"/>
              <a:gd name="connsiteY7" fmla="*/ 736600 h 850900"/>
              <a:gd name="connsiteX8" fmla="*/ 76503 w 1130603"/>
              <a:gd name="connsiteY8" fmla="*/ 800100 h 850900"/>
              <a:gd name="connsiteX9" fmla="*/ 114603 w 1130603"/>
              <a:gd name="connsiteY9" fmla="*/ 825500 h 850900"/>
              <a:gd name="connsiteX10" fmla="*/ 203503 w 1130603"/>
              <a:gd name="connsiteY10" fmla="*/ 850900 h 850900"/>
              <a:gd name="connsiteX11" fmla="*/ 292403 w 1130603"/>
              <a:gd name="connsiteY11" fmla="*/ 838200 h 850900"/>
              <a:gd name="connsiteX12" fmla="*/ 317803 w 1130603"/>
              <a:gd name="connsiteY12" fmla="*/ 762000 h 850900"/>
              <a:gd name="connsiteX13" fmla="*/ 343203 w 1130603"/>
              <a:gd name="connsiteY13" fmla="*/ 723900 h 850900"/>
              <a:gd name="connsiteX14" fmla="*/ 368603 w 1130603"/>
              <a:gd name="connsiteY14" fmla="*/ 647700 h 850900"/>
              <a:gd name="connsiteX15" fmla="*/ 381303 w 1130603"/>
              <a:gd name="connsiteY15" fmla="*/ 609600 h 850900"/>
              <a:gd name="connsiteX16" fmla="*/ 394003 w 1130603"/>
              <a:gd name="connsiteY16" fmla="*/ 482600 h 850900"/>
              <a:gd name="connsiteX17" fmla="*/ 432103 w 1130603"/>
              <a:gd name="connsiteY17" fmla="*/ 469900 h 850900"/>
              <a:gd name="connsiteX18" fmla="*/ 584503 w 1130603"/>
              <a:gd name="connsiteY18" fmla="*/ 457200 h 850900"/>
              <a:gd name="connsiteX19" fmla="*/ 635303 w 1130603"/>
              <a:gd name="connsiteY19" fmla="*/ 342900 h 850900"/>
              <a:gd name="connsiteX20" fmla="*/ 648003 w 1130603"/>
              <a:gd name="connsiteY20" fmla="*/ 304800 h 850900"/>
              <a:gd name="connsiteX21" fmla="*/ 724203 w 1130603"/>
              <a:gd name="connsiteY21" fmla="*/ 254000 h 850900"/>
              <a:gd name="connsiteX22" fmla="*/ 952803 w 1130603"/>
              <a:gd name="connsiteY22" fmla="*/ 228600 h 850900"/>
              <a:gd name="connsiteX23" fmla="*/ 1105203 w 1130603"/>
              <a:gd name="connsiteY23" fmla="*/ 203200 h 850900"/>
              <a:gd name="connsiteX24" fmla="*/ 1130603 w 1130603"/>
              <a:gd name="connsiteY24" fmla="*/ 127000 h 850900"/>
              <a:gd name="connsiteX25" fmla="*/ 1117903 w 1130603"/>
              <a:gd name="connsiteY25" fmla="*/ 25400 h 850900"/>
              <a:gd name="connsiteX26" fmla="*/ 1041703 w 1130603"/>
              <a:gd name="connsiteY26" fmla="*/ 0 h 850900"/>
              <a:gd name="connsiteX27" fmla="*/ 698803 w 1130603"/>
              <a:gd name="connsiteY27" fmla="*/ 12700 h 850900"/>
              <a:gd name="connsiteX28" fmla="*/ 203503 w 1130603"/>
              <a:gd name="connsiteY28" fmla="*/ 25400 h 850900"/>
              <a:gd name="connsiteX29" fmla="*/ 165403 w 1130603"/>
              <a:gd name="connsiteY29" fmla="*/ 50800 h 850900"/>
              <a:gd name="connsiteX30" fmla="*/ 127303 w 1130603"/>
              <a:gd name="connsiteY30" fmla="*/ 63500 h 850900"/>
              <a:gd name="connsiteX31" fmla="*/ 101903 w 1130603"/>
              <a:gd name="connsiteY31" fmla="*/ 101600 h 850900"/>
              <a:gd name="connsiteX32" fmla="*/ 101903 w 1130603"/>
              <a:gd name="connsiteY32" fmla="*/ 203200 h 850900"/>
              <a:gd name="connsiteX33" fmla="*/ 63803 w 1130603"/>
              <a:gd name="connsiteY33" fmla="*/ 215900 h 850900"/>
              <a:gd name="connsiteX34" fmla="*/ 25703 w 1130603"/>
              <a:gd name="connsiteY34" fmla="*/ 241300 h 850900"/>
              <a:gd name="connsiteX35" fmla="*/ 303 w 1130603"/>
              <a:gd name="connsiteY35" fmla="*/ 279400 h 850900"/>
              <a:gd name="connsiteX36" fmla="*/ 63803 w 1130603"/>
              <a:gd name="connsiteY36" fmla="*/ 317500 h 850900"/>
              <a:gd name="connsiteX37" fmla="*/ 63803 w 1130603"/>
              <a:gd name="connsiteY37" fmla="*/ 31750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0603" h="850900">
                <a:moveTo>
                  <a:pt x="51103" y="254000"/>
                </a:moveTo>
                <a:lnTo>
                  <a:pt x="51103" y="254000"/>
                </a:lnTo>
                <a:cubicBezTo>
                  <a:pt x="68036" y="287867"/>
                  <a:pt x="81575" y="323656"/>
                  <a:pt x="101903" y="355600"/>
                </a:cubicBezTo>
                <a:cubicBezTo>
                  <a:pt x="168495" y="460245"/>
                  <a:pt x="120142" y="334117"/>
                  <a:pt x="152703" y="431800"/>
                </a:cubicBezTo>
                <a:lnTo>
                  <a:pt x="114603" y="546100"/>
                </a:lnTo>
                <a:lnTo>
                  <a:pt x="101903" y="584200"/>
                </a:lnTo>
                <a:cubicBezTo>
                  <a:pt x="97670" y="596900"/>
                  <a:pt x="92450" y="609313"/>
                  <a:pt x="89203" y="622300"/>
                </a:cubicBezTo>
                <a:cubicBezTo>
                  <a:pt x="71268" y="694041"/>
                  <a:pt x="79926" y="655984"/>
                  <a:pt x="63803" y="736600"/>
                </a:cubicBezTo>
                <a:cubicBezTo>
                  <a:pt x="68036" y="757767"/>
                  <a:pt x="65793" y="781358"/>
                  <a:pt x="76503" y="800100"/>
                </a:cubicBezTo>
                <a:cubicBezTo>
                  <a:pt x="84076" y="813352"/>
                  <a:pt x="100951" y="818674"/>
                  <a:pt x="114603" y="825500"/>
                </a:cubicBezTo>
                <a:cubicBezTo>
                  <a:pt x="132823" y="834610"/>
                  <a:pt x="187227" y="846831"/>
                  <a:pt x="203503" y="850900"/>
                </a:cubicBezTo>
                <a:cubicBezTo>
                  <a:pt x="233136" y="846667"/>
                  <a:pt x="268774" y="856578"/>
                  <a:pt x="292403" y="838200"/>
                </a:cubicBezTo>
                <a:cubicBezTo>
                  <a:pt x="313537" y="821762"/>
                  <a:pt x="302951" y="784277"/>
                  <a:pt x="317803" y="762000"/>
                </a:cubicBezTo>
                <a:cubicBezTo>
                  <a:pt x="326270" y="749300"/>
                  <a:pt x="337004" y="737848"/>
                  <a:pt x="343203" y="723900"/>
                </a:cubicBezTo>
                <a:cubicBezTo>
                  <a:pt x="354077" y="699434"/>
                  <a:pt x="360136" y="673100"/>
                  <a:pt x="368603" y="647700"/>
                </a:cubicBezTo>
                <a:lnTo>
                  <a:pt x="381303" y="609600"/>
                </a:lnTo>
                <a:cubicBezTo>
                  <a:pt x="385536" y="567267"/>
                  <a:pt x="379464" y="522583"/>
                  <a:pt x="394003" y="482600"/>
                </a:cubicBezTo>
                <a:cubicBezTo>
                  <a:pt x="398578" y="470019"/>
                  <a:pt x="418833" y="471669"/>
                  <a:pt x="432103" y="469900"/>
                </a:cubicBezTo>
                <a:cubicBezTo>
                  <a:pt x="482632" y="463163"/>
                  <a:pt x="533703" y="461433"/>
                  <a:pt x="584503" y="457200"/>
                </a:cubicBezTo>
                <a:cubicBezTo>
                  <a:pt x="650033" y="260611"/>
                  <a:pt x="574926" y="463655"/>
                  <a:pt x="635303" y="342900"/>
                </a:cubicBezTo>
                <a:cubicBezTo>
                  <a:pt x="641290" y="330926"/>
                  <a:pt x="638537" y="314266"/>
                  <a:pt x="648003" y="304800"/>
                </a:cubicBezTo>
                <a:cubicBezTo>
                  <a:pt x="669589" y="283214"/>
                  <a:pt x="694587" y="261404"/>
                  <a:pt x="724203" y="254000"/>
                </a:cubicBezTo>
                <a:cubicBezTo>
                  <a:pt x="832647" y="226889"/>
                  <a:pt x="757593" y="242544"/>
                  <a:pt x="952803" y="228600"/>
                </a:cubicBezTo>
                <a:lnTo>
                  <a:pt x="1105203" y="203200"/>
                </a:lnTo>
                <a:lnTo>
                  <a:pt x="1130603" y="127000"/>
                </a:lnTo>
                <a:cubicBezTo>
                  <a:pt x="1126370" y="93133"/>
                  <a:pt x="1137475" y="53361"/>
                  <a:pt x="1117903" y="25400"/>
                </a:cubicBezTo>
                <a:cubicBezTo>
                  <a:pt x="1102549" y="3466"/>
                  <a:pt x="1041703" y="0"/>
                  <a:pt x="1041703" y="0"/>
                </a:cubicBezTo>
                <a:lnTo>
                  <a:pt x="698803" y="12700"/>
                </a:lnTo>
                <a:cubicBezTo>
                  <a:pt x="533725" y="17702"/>
                  <a:pt x="368238" y="13633"/>
                  <a:pt x="203503" y="25400"/>
                </a:cubicBezTo>
                <a:cubicBezTo>
                  <a:pt x="188278" y="26487"/>
                  <a:pt x="179055" y="43974"/>
                  <a:pt x="165403" y="50800"/>
                </a:cubicBezTo>
                <a:cubicBezTo>
                  <a:pt x="153429" y="56787"/>
                  <a:pt x="140003" y="59267"/>
                  <a:pt x="127303" y="63500"/>
                </a:cubicBezTo>
                <a:cubicBezTo>
                  <a:pt x="118836" y="76200"/>
                  <a:pt x="103796" y="86454"/>
                  <a:pt x="101903" y="101600"/>
                </a:cubicBezTo>
                <a:cubicBezTo>
                  <a:pt x="97763" y="134723"/>
                  <a:pt x="133501" y="171602"/>
                  <a:pt x="101903" y="203200"/>
                </a:cubicBezTo>
                <a:cubicBezTo>
                  <a:pt x="92437" y="212666"/>
                  <a:pt x="75777" y="209913"/>
                  <a:pt x="63803" y="215900"/>
                </a:cubicBezTo>
                <a:cubicBezTo>
                  <a:pt x="50151" y="222726"/>
                  <a:pt x="38403" y="232833"/>
                  <a:pt x="25703" y="241300"/>
                </a:cubicBezTo>
                <a:cubicBezTo>
                  <a:pt x="17236" y="254000"/>
                  <a:pt x="-2690" y="264433"/>
                  <a:pt x="303" y="279400"/>
                </a:cubicBezTo>
                <a:cubicBezTo>
                  <a:pt x="2006" y="287914"/>
                  <a:pt x="52208" y="311703"/>
                  <a:pt x="63803" y="317500"/>
                </a:cubicBezTo>
                <a:lnTo>
                  <a:pt x="63803" y="31750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54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07100" y="88900"/>
            <a:ext cx="3098800" cy="2260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606581" y="4792840"/>
            <a:ext cx="2793577" cy="2065161"/>
            <a:chOff x="3606581" y="4792839"/>
            <a:chExt cx="2793577" cy="2065161"/>
          </a:xfrm>
        </p:grpSpPr>
        <p:pic>
          <p:nvPicPr>
            <p:cNvPr id="6" name="Picture 5" descr="DualEnergy_PseudoColor.png"/>
            <p:cNvPicPr>
              <a:picLocks noChangeAspect="1"/>
            </p:cNvPicPr>
            <p:nvPr/>
          </p:nvPicPr>
          <p:blipFill>
            <a:blip r:embed="rId2">
              <a:grayscl/>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6581" y="4792839"/>
              <a:ext cx="2704908" cy="1995912"/>
            </a:xfrm>
            <a:prstGeom prst="rect">
              <a:avLst/>
            </a:prstGeom>
            <a:noFill/>
            <a:ln>
              <a:noFill/>
            </a:ln>
          </p:spPr>
        </p:pic>
        <p:sp>
          <p:nvSpPr>
            <p:cNvPr id="33" name="TextBox 32"/>
            <p:cNvSpPr txBox="1"/>
            <p:nvPr/>
          </p:nvSpPr>
          <p:spPr>
            <a:xfrm>
              <a:off x="4191000" y="6519446"/>
              <a:ext cx="2209158"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Hi Energy X-ray Image</a:t>
              </a:r>
            </a:p>
          </p:txBody>
        </p:sp>
      </p:grpSp>
      <p:grpSp>
        <p:nvGrpSpPr>
          <p:cNvPr id="37" name="Group 36"/>
          <p:cNvGrpSpPr/>
          <p:nvPr/>
        </p:nvGrpSpPr>
        <p:grpSpPr>
          <a:xfrm>
            <a:off x="73595" y="1559808"/>
            <a:ext cx="2992966" cy="2563347"/>
            <a:chOff x="73595" y="1559807"/>
            <a:chExt cx="2992966" cy="2563347"/>
          </a:xfrm>
        </p:grpSpPr>
        <p:pic>
          <p:nvPicPr>
            <p:cNvPr id="5" name="Picture 4" descr="DualEnergy_PseudoColor.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3595" y="1559807"/>
              <a:ext cx="2992966" cy="2208465"/>
            </a:xfrm>
            <a:prstGeom prst="rect">
              <a:avLst/>
            </a:prstGeom>
          </p:spPr>
        </p:pic>
        <p:sp>
          <p:nvSpPr>
            <p:cNvPr id="32" name="TextBox 31"/>
            <p:cNvSpPr txBox="1"/>
            <p:nvPr/>
          </p:nvSpPr>
          <p:spPr>
            <a:xfrm>
              <a:off x="673100" y="3784600"/>
              <a:ext cx="2383084"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Low Energy X-ray Image</a:t>
              </a:r>
            </a:p>
          </p:txBody>
        </p:sp>
      </p:grpSp>
      <p:sp>
        <p:nvSpPr>
          <p:cNvPr id="4" name="CuadroTexto 3"/>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Dual Energy</a:t>
            </a:r>
            <a:endParaRPr lang="en-US" sz="1400" dirty="0">
              <a:solidFill>
                <a:srgbClr val="FF772B"/>
              </a:solidFill>
              <a:latin typeface="Trebuchet MS"/>
              <a:cs typeface="Trebuchet MS"/>
            </a:endParaRPr>
          </a:p>
        </p:txBody>
      </p:sp>
      <p:grpSp>
        <p:nvGrpSpPr>
          <p:cNvPr id="2" name="Group 1"/>
          <p:cNvGrpSpPr/>
          <p:nvPr/>
        </p:nvGrpSpPr>
        <p:grpSpPr>
          <a:xfrm>
            <a:off x="3668912" y="1051808"/>
            <a:ext cx="2692403" cy="2912535"/>
            <a:chOff x="3668910" y="1051807"/>
            <a:chExt cx="2692403" cy="2912535"/>
          </a:xfrm>
        </p:grpSpPr>
        <p:cxnSp>
          <p:nvCxnSpPr>
            <p:cNvPr id="7" name="Straight Arrow Connector 6"/>
            <p:cNvCxnSpPr/>
            <p:nvPr/>
          </p:nvCxnSpPr>
          <p:spPr>
            <a:xfrm flipV="1">
              <a:off x="3702777" y="1051807"/>
              <a:ext cx="3" cy="2912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68910" y="3913540"/>
              <a:ext cx="2692403" cy="1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Freeform 15"/>
          <p:cNvSpPr/>
          <p:nvPr/>
        </p:nvSpPr>
        <p:spPr>
          <a:xfrm>
            <a:off x="4457700" y="1039170"/>
            <a:ext cx="1930138" cy="2148531"/>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4978400" y="1059114"/>
            <a:ext cx="1351720" cy="1684087"/>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5"/>
          <p:cNvSpPr/>
          <p:nvPr/>
        </p:nvSpPr>
        <p:spPr>
          <a:xfrm>
            <a:off x="3964921" y="1000680"/>
            <a:ext cx="2442161" cy="2653093"/>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9" name="Group 38"/>
          <p:cNvGrpSpPr/>
          <p:nvPr/>
        </p:nvGrpSpPr>
        <p:grpSpPr>
          <a:xfrm>
            <a:off x="519498" y="1411640"/>
            <a:ext cx="3145182" cy="2540000"/>
            <a:chOff x="519498" y="1411640"/>
            <a:chExt cx="3145182" cy="2540000"/>
          </a:xfrm>
        </p:grpSpPr>
        <p:sp>
          <p:nvSpPr>
            <p:cNvPr id="9" name="Rectangle 8"/>
            <p:cNvSpPr/>
            <p:nvPr/>
          </p:nvSpPr>
          <p:spPr>
            <a:xfrm rot="16200000">
              <a:off x="2174547" y="2461506"/>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19498" y="3078984"/>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8" name="Oval 17"/>
            <p:cNvSpPr/>
            <p:nvPr/>
          </p:nvSpPr>
          <p:spPr>
            <a:xfrm>
              <a:off x="3384794" y="2549721"/>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11" name="Elbow Connector 10"/>
            <p:cNvCxnSpPr>
              <a:stCxn id="15" idx="0"/>
              <a:endCxn id="18" idx="2"/>
            </p:cNvCxnSpPr>
            <p:nvPr/>
          </p:nvCxnSpPr>
          <p:spPr>
            <a:xfrm rot="5400000" flipH="1" flipV="1">
              <a:off x="1774105" y="1468295"/>
              <a:ext cx="433044" cy="278833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681614" y="3968574"/>
            <a:ext cx="2540000" cy="2376249"/>
            <a:chOff x="3681614" y="3968573"/>
            <a:chExt cx="2540000" cy="2376249"/>
          </a:xfrm>
        </p:grpSpPr>
        <p:sp>
          <p:nvSpPr>
            <p:cNvPr id="8" name="Rectangle 7"/>
            <p:cNvSpPr/>
            <p:nvPr/>
          </p:nvSpPr>
          <p:spPr>
            <a:xfrm>
              <a:off x="3681614" y="3968573"/>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86598" y="6152384"/>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21" name="Oval 20"/>
            <p:cNvSpPr/>
            <p:nvPr/>
          </p:nvSpPr>
          <p:spPr>
            <a:xfrm>
              <a:off x="5746994" y="40610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22" name="Elbow Connector 21"/>
            <p:cNvCxnSpPr>
              <a:stCxn id="20" idx="6"/>
              <a:endCxn id="21" idx="4"/>
            </p:cNvCxnSpPr>
            <p:nvPr/>
          </p:nvCxnSpPr>
          <p:spPr>
            <a:xfrm flipV="1">
              <a:off x="4140521" y="4253459"/>
              <a:ext cx="1683435" cy="199514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538717" y="2575121"/>
            <a:ext cx="2362200" cy="1485900"/>
            <a:chOff x="3538717" y="2575121"/>
            <a:chExt cx="2362200" cy="1485900"/>
          </a:xfrm>
          <a:solidFill>
            <a:srgbClr val="E46C0A"/>
          </a:solidFill>
        </p:grpSpPr>
        <p:cxnSp>
          <p:nvCxnSpPr>
            <p:cNvPr id="30" name="Elbow Connector 29"/>
            <p:cNvCxnSpPr>
              <a:stCxn id="18" idx="6"/>
              <a:endCxn id="21" idx="0"/>
            </p:cNvCxnSpPr>
            <p:nvPr/>
          </p:nvCxnSpPr>
          <p:spPr>
            <a:xfrm>
              <a:off x="3538717" y="2645940"/>
              <a:ext cx="2285239" cy="1415081"/>
            </a:xfrm>
            <a:prstGeom prst="bentConnector2">
              <a:avLst/>
            </a:prstGeom>
            <a:grpFill/>
            <a:ln>
              <a:solidFill>
                <a:srgbClr val="F79646"/>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746994" y="2575121"/>
              <a:ext cx="153923" cy="192438"/>
            </a:xfrm>
            <a:prstGeom prst="ellipse">
              <a:avLst/>
            </a:prstGeom>
            <a:grp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pic>
        <p:nvPicPr>
          <p:cNvPr id="55" name="Picture 54" descr="DualEnergy_Pseudo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2500" y="82055"/>
            <a:ext cx="3060438" cy="2258252"/>
          </a:xfrm>
          <a:prstGeom prst="rect">
            <a:avLst/>
          </a:prstGeom>
        </p:spPr>
      </p:pic>
      <p:grpSp>
        <p:nvGrpSpPr>
          <p:cNvPr id="43" name="Group 42"/>
          <p:cNvGrpSpPr/>
          <p:nvPr/>
        </p:nvGrpSpPr>
        <p:grpSpPr>
          <a:xfrm>
            <a:off x="5878375" y="1698821"/>
            <a:ext cx="721042" cy="904482"/>
            <a:chOff x="5878375" y="1698821"/>
            <a:chExt cx="721042" cy="904482"/>
          </a:xfrm>
        </p:grpSpPr>
        <p:sp>
          <p:nvSpPr>
            <p:cNvPr id="34" name="Oval 33"/>
            <p:cNvSpPr/>
            <p:nvPr/>
          </p:nvSpPr>
          <p:spPr>
            <a:xfrm>
              <a:off x="6445494" y="16988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36" name="Straight Arrow Connector 35"/>
            <p:cNvCxnSpPr>
              <a:stCxn id="31" idx="7"/>
              <a:endCxn id="34" idx="3"/>
            </p:cNvCxnSpPr>
            <p:nvPr/>
          </p:nvCxnSpPr>
          <p:spPr>
            <a:xfrm flipV="1">
              <a:off x="5878375" y="1863077"/>
              <a:ext cx="589661" cy="740226"/>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456000" y="466922"/>
            <a:ext cx="6130719" cy="4773001"/>
            <a:chOff x="455998" y="466921"/>
            <a:chExt cx="6130719" cy="4773001"/>
          </a:xfrm>
          <a:solidFill>
            <a:srgbClr val="3366FF"/>
          </a:solidFill>
        </p:grpSpPr>
        <p:sp>
          <p:nvSpPr>
            <p:cNvPr id="44" name="Oval 43"/>
            <p:cNvSpPr/>
            <p:nvPr/>
          </p:nvSpPr>
          <p:spPr>
            <a:xfrm>
              <a:off x="455998" y="19867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5" name="Oval 44"/>
            <p:cNvSpPr/>
            <p:nvPr/>
          </p:nvSpPr>
          <p:spPr>
            <a:xfrm>
              <a:off x="3384794" y="31466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6" name="Elbow Connector 45"/>
            <p:cNvCxnSpPr>
              <a:stCxn id="44" idx="6"/>
              <a:endCxn id="45" idx="2"/>
            </p:cNvCxnSpPr>
            <p:nvPr/>
          </p:nvCxnSpPr>
          <p:spPr>
            <a:xfrm>
              <a:off x="609921" y="2083003"/>
              <a:ext cx="2774873" cy="1159837"/>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935798" y="50474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8" name="Oval 47"/>
            <p:cNvSpPr/>
            <p:nvPr/>
          </p:nvSpPr>
          <p:spPr>
            <a:xfrm>
              <a:off x="4565894" y="4061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9" name="Elbow Connector 48"/>
            <p:cNvCxnSpPr>
              <a:stCxn id="47" idx="0"/>
              <a:endCxn id="48" idx="4"/>
            </p:cNvCxnSpPr>
            <p:nvPr/>
          </p:nvCxnSpPr>
          <p:spPr>
            <a:xfrm rot="5400000" flipH="1" flipV="1">
              <a:off x="3930796" y="4335424"/>
              <a:ext cx="794025" cy="630096"/>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45" idx="6"/>
              <a:endCxn id="48" idx="0"/>
            </p:cNvCxnSpPr>
            <p:nvPr/>
          </p:nvCxnSpPr>
          <p:spPr>
            <a:xfrm>
              <a:off x="3538717" y="3242840"/>
              <a:ext cx="1104139" cy="818181"/>
            </a:xfrm>
            <a:prstGeom prst="bentConnector2">
              <a:avLst/>
            </a:prstGeom>
            <a:grpFill/>
            <a:ln>
              <a:solidFill>
                <a:srgbClr val="3366FF"/>
              </a:solidFill>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565894" y="3172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52" name="Straight Arrow Connector 51"/>
            <p:cNvCxnSpPr>
              <a:stCxn id="51" idx="7"/>
            </p:cNvCxnSpPr>
            <p:nvPr/>
          </p:nvCxnSpPr>
          <p:spPr>
            <a:xfrm flipV="1">
              <a:off x="4697275" y="660400"/>
              <a:ext cx="1716225" cy="2539803"/>
            </a:xfrm>
            <a:prstGeom prst="straightConnector1">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432794" y="4669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grpSp>
        <p:nvGrpSpPr>
          <p:cNvPr id="67" name="Group 66"/>
          <p:cNvGrpSpPr/>
          <p:nvPr/>
        </p:nvGrpSpPr>
        <p:grpSpPr>
          <a:xfrm rot="16200000">
            <a:off x="846808" y="950032"/>
            <a:ext cx="4958835" cy="6572733"/>
            <a:chOff x="-213358" y="-1848259"/>
            <a:chExt cx="4958835" cy="6572733"/>
          </a:xfrm>
        </p:grpSpPr>
        <p:grpSp>
          <p:nvGrpSpPr>
            <p:cNvPr id="68" name="Group 67"/>
            <p:cNvGrpSpPr/>
            <p:nvPr/>
          </p:nvGrpSpPr>
          <p:grpSpPr>
            <a:xfrm>
              <a:off x="-213358" y="1716203"/>
              <a:ext cx="636693" cy="637530"/>
              <a:chOff x="-213358" y="1716203"/>
              <a:chExt cx="636693" cy="637530"/>
            </a:xfrm>
          </p:grpSpPr>
          <p:cxnSp>
            <p:nvCxnSpPr>
              <p:cNvPr id="79" name="Straight Arrow Connector 78"/>
              <p:cNvCxnSpPr/>
              <p:nvPr/>
            </p:nvCxnSpPr>
            <p:spPr>
              <a:xfrm>
                <a:off x="-186265" y="1744136"/>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rot="5400000">
                <a:off x="-474123" y="204893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5400000">
                <a:off x="50799" y="1706037"/>
                <a:ext cx="348999" cy="369332"/>
              </a:xfrm>
              <a:prstGeom prst="rect">
                <a:avLst/>
              </a:prstGeom>
              <a:noFill/>
            </p:spPr>
            <p:txBody>
              <a:bodyPr wrap="none" rtlCol="0">
                <a:spAutoFit/>
              </a:bodyPr>
              <a:lstStyle/>
              <a:p>
                <a:r>
                  <a:rPr lang="en-US" i="1" dirty="0">
                    <a:latin typeface="Times"/>
                    <a:cs typeface="Times"/>
                  </a:rPr>
                  <a:t>v</a:t>
                </a:r>
              </a:p>
            </p:txBody>
          </p:sp>
          <p:sp>
            <p:nvSpPr>
              <p:cNvPr id="82" name="TextBox 81"/>
              <p:cNvSpPr txBox="1"/>
              <p:nvPr/>
            </p:nvSpPr>
            <p:spPr>
              <a:xfrm rot="5400000">
                <a:off x="-209673" y="1903015"/>
                <a:ext cx="361961" cy="369332"/>
              </a:xfrm>
              <a:prstGeom prst="rect">
                <a:avLst/>
              </a:prstGeom>
              <a:noFill/>
            </p:spPr>
            <p:txBody>
              <a:bodyPr wrap="none" rtlCol="0">
                <a:spAutoFit/>
              </a:bodyPr>
              <a:lstStyle/>
              <a:p>
                <a:r>
                  <a:rPr lang="en-US" i="1" dirty="0">
                    <a:latin typeface="Times"/>
                    <a:cs typeface="Times"/>
                  </a:rPr>
                  <a:t>u</a:t>
                </a:r>
              </a:p>
            </p:txBody>
          </p:sp>
        </p:grpSp>
        <p:grpSp>
          <p:nvGrpSpPr>
            <p:cNvPr id="69" name="Group 68"/>
            <p:cNvGrpSpPr/>
            <p:nvPr/>
          </p:nvGrpSpPr>
          <p:grpSpPr>
            <a:xfrm>
              <a:off x="4108716" y="4086876"/>
              <a:ext cx="636761" cy="637598"/>
              <a:chOff x="3143516" y="3968343"/>
              <a:chExt cx="636761" cy="637598"/>
            </a:xfrm>
          </p:grpSpPr>
          <p:cxnSp>
            <p:nvCxnSpPr>
              <p:cNvPr id="75" name="Straight Arrow Connector 74"/>
              <p:cNvCxnSpPr/>
              <p:nvPr/>
            </p:nvCxnSpPr>
            <p:spPr>
              <a:xfrm>
                <a:off x="3170677" y="399638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5400000">
                <a:off x="2882812" y="43011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rot="5400000">
                <a:off x="3407798" y="3958177"/>
                <a:ext cx="348999" cy="369332"/>
              </a:xfrm>
              <a:prstGeom prst="rect">
                <a:avLst/>
              </a:prstGeom>
              <a:noFill/>
            </p:spPr>
            <p:txBody>
              <a:bodyPr wrap="none" rtlCol="0">
                <a:spAutoFit/>
              </a:bodyPr>
              <a:lstStyle/>
              <a:p>
                <a:r>
                  <a:rPr lang="en-US" i="1" dirty="0">
                    <a:latin typeface="Times"/>
                    <a:cs typeface="Times"/>
                  </a:rPr>
                  <a:t>v</a:t>
                </a:r>
              </a:p>
            </p:txBody>
          </p:sp>
          <p:sp>
            <p:nvSpPr>
              <p:cNvPr id="78" name="TextBox 77"/>
              <p:cNvSpPr txBox="1"/>
              <p:nvPr/>
            </p:nvSpPr>
            <p:spPr>
              <a:xfrm rot="5400000">
                <a:off x="3147201" y="4155247"/>
                <a:ext cx="361961" cy="369332"/>
              </a:xfrm>
              <a:prstGeom prst="rect">
                <a:avLst/>
              </a:prstGeom>
              <a:noFill/>
            </p:spPr>
            <p:txBody>
              <a:bodyPr wrap="none" rtlCol="0">
                <a:spAutoFit/>
              </a:bodyPr>
              <a:lstStyle/>
              <a:p>
                <a:r>
                  <a:rPr lang="en-US" i="1" dirty="0">
                    <a:latin typeface="Times"/>
                    <a:cs typeface="Times"/>
                  </a:rPr>
                  <a:t>u</a:t>
                </a:r>
              </a:p>
            </p:txBody>
          </p:sp>
        </p:grpSp>
        <p:grpSp>
          <p:nvGrpSpPr>
            <p:cNvPr id="70" name="Group 69"/>
            <p:cNvGrpSpPr/>
            <p:nvPr/>
          </p:nvGrpSpPr>
          <p:grpSpPr>
            <a:xfrm>
              <a:off x="2682243" y="-1848259"/>
              <a:ext cx="636693" cy="637552"/>
              <a:chOff x="2953176" y="-2627193"/>
              <a:chExt cx="636693" cy="637552"/>
            </a:xfrm>
          </p:grpSpPr>
          <p:cxnSp>
            <p:nvCxnSpPr>
              <p:cNvPr id="71" name="Straight Arrow Connector 70"/>
              <p:cNvCxnSpPr/>
              <p:nvPr/>
            </p:nvCxnSpPr>
            <p:spPr>
              <a:xfrm>
                <a:off x="2980269" y="-259926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692411" y="-22944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5400000">
                <a:off x="3217337" y="-2637359"/>
                <a:ext cx="348999" cy="369332"/>
              </a:xfrm>
              <a:prstGeom prst="rect">
                <a:avLst/>
              </a:prstGeom>
              <a:noFill/>
            </p:spPr>
            <p:txBody>
              <a:bodyPr wrap="none" rtlCol="0">
                <a:spAutoFit/>
              </a:bodyPr>
              <a:lstStyle/>
              <a:p>
                <a:r>
                  <a:rPr lang="en-US" i="1" dirty="0">
                    <a:latin typeface="Times"/>
                    <a:cs typeface="Times"/>
                  </a:rPr>
                  <a:t>v</a:t>
                </a:r>
              </a:p>
            </p:txBody>
          </p:sp>
          <p:sp>
            <p:nvSpPr>
              <p:cNvPr id="74" name="TextBox 73"/>
              <p:cNvSpPr txBox="1"/>
              <p:nvPr/>
            </p:nvSpPr>
            <p:spPr>
              <a:xfrm rot="5400000">
                <a:off x="2956861" y="-2440341"/>
                <a:ext cx="361961" cy="369332"/>
              </a:xfrm>
              <a:prstGeom prst="rect">
                <a:avLst/>
              </a:prstGeom>
              <a:noFill/>
            </p:spPr>
            <p:txBody>
              <a:bodyPr wrap="none" rtlCol="0">
                <a:spAutoFit/>
              </a:bodyPr>
              <a:lstStyle/>
              <a:p>
                <a:r>
                  <a:rPr lang="en-US" i="1" dirty="0">
                    <a:latin typeface="Times"/>
                    <a:cs typeface="Times"/>
                  </a:rPr>
                  <a:t>u</a:t>
                </a:r>
              </a:p>
            </p:txBody>
          </p:sp>
        </p:grpSp>
      </p:grpSp>
    </p:spTree>
    <p:extLst>
      <p:ext uri="{BB962C8B-B14F-4D97-AF65-F5344CB8AC3E}">
        <p14:creationId xmlns:p14="http://schemas.microsoft.com/office/powerpoint/2010/main" val="4043361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2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heel(1)">
                                      <p:cBhvr>
                                        <p:cTn id="20" dur="2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17"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75779" name="Picture 8"/>
          <p:cNvPicPr>
            <a:picLocks noChangeAspect="1" noChangeArrowheads="1"/>
          </p:cNvPicPr>
          <p:nvPr/>
        </p:nvPicPr>
        <p:blipFill>
          <a:blip r:embed="rId3"/>
          <a:srcRect/>
          <a:stretch>
            <a:fillRect/>
          </a:stretch>
        </p:blipFill>
        <p:spPr bwMode="auto">
          <a:xfrm>
            <a:off x="2578100" y="823913"/>
            <a:ext cx="3721100" cy="5500687"/>
          </a:xfrm>
          <a:prstGeom prst="rect">
            <a:avLst/>
          </a:prstGeom>
          <a:noFill/>
          <a:ln w="9525">
            <a:noFill/>
            <a:miter lim="800000"/>
            <a:headEnd/>
            <a:tailEnd/>
          </a:ln>
        </p:spPr>
      </p:pic>
      <p:sp>
        <p:nvSpPr>
          <p:cNvPr id="75780" name="Rectangle 9"/>
          <p:cNvSpPr>
            <a:spLocks/>
          </p:cNvSpPr>
          <p:nvPr/>
        </p:nvSpPr>
        <p:spPr bwMode="auto">
          <a:xfrm>
            <a:off x="165100" y="952500"/>
            <a:ext cx="231775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Radiografía de torax</a:t>
            </a:r>
          </a:p>
        </p:txBody>
      </p:sp>
      <p:sp>
        <p:nvSpPr>
          <p:cNvPr id="75781" name="Rectangle 10"/>
          <p:cNvSpPr>
            <a:spLocks/>
          </p:cNvSpPr>
          <p:nvPr/>
        </p:nvSpPr>
        <p:spPr bwMode="auto">
          <a:xfrm>
            <a:off x="190500" y="2413000"/>
            <a:ext cx="2206625"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Angiograma aórtico</a:t>
            </a:r>
          </a:p>
        </p:txBody>
      </p:sp>
      <p:sp>
        <p:nvSpPr>
          <p:cNvPr id="75782" name="Rectangle 11"/>
          <p:cNvSpPr>
            <a:spLocks/>
          </p:cNvSpPr>
          <p:nvPr/>
        </p:nvSpPr>
        <p:spPr bwMode="auto">
          <a:xfrm>
            <a:off x="241300" y="4521200"/>
            <a:ext cx="2316163" cy="914400"/>
          </a:xfrm>
          <a:prstGeom prst="rect">
            <a:avLst/>
          </a:prstGeom>
          <a:noFill/>
          <a:ln w="9525">
            <a:noFill/>
            <a:miter lim="800000"/>
            <a:headEnd/>
            <a:tailEnd/>
          </a:ln>
        </p:spPr>
        <p:txBody>
          <a:bodyPr lIns="0" tIns="0" rIns="0" bIns="0" anchor="b">
            <a:prstTxWarp prst="textNoShape">
              <a:avLst/>
            </a:prstTxWarp>
            <a:spAutoFit/>
          </a:bodyPr>
          <a:lstStyle/>
          <a:p>
            <a:r>
              <a:rPr lang="en-US" sz="2000">
                <a:sym typeface="Helvetica Neue Light" charset="0"/>
              </a:rPr>
              <a:t>Tomografía computarizada</a:t>
            </a:r>
          </a:p>
          <a:p>
            <a:r>
              <a:rPr lang="en-US" sz="2000">
                <a:sym typeface="Helvetica Neue Light" charset="0"/>
              </a:rPr>
              <a:t>del cerebro</a:t>
            </a:r>
          </a:p>
        </p:txBody>
      </p:sp>
      <p:sp>
        <p:nvSpPr>
          <p:cNvPr id="75783" name="Rectangle 12"/>
          <p:cNvSpPr>
            <a:spLocks/>
          </p:cNvSpPr>
          <p:nvPr/>
        </p:nvSpPr>
        <p:spPr bwMode="auto">
          <a:xfrm>
            <a:off x="6311900" y="965200"/>
            <a:ext cx="27686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Análisis de tarjetas de circuitos impresos</a:t>
            </a:r>
          </a:p>
        </p:txBody>
      </p:sp>
      <p:sp>
        <p:nvSpPr>
          <p:cNvPr id="75784" name="Rectangle 13"/>
          <p:cNvSpPr>
            <a:spLocks/>
          </p:cNvSpPr>
          <p:nvPr/>
        </p:nvSpPr>
        <p:spPr bwMode="auto">
          <a:xfrm>
            <a:off x="6388100" y="4495800"/>
            <a:ext cx="27559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Imagen de rayos X del “</a:t>
            </a:r>
            <a:r>
              <a:rPr lang="en-US" sz="2000" i="1">
                <a:sym typeface="Helvetica Neue Light" charset="0"/>
              </a:rPr>
              <a:t>Cygnus Loop</a:t>
            </a:r>
            <a:r>
              <a:rPr lang="en-US" sz="2000">
                <a:sym typeface="Helvetica Neue Light"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77827" name="Picture 7"/>
          <p:cNvPicPr>
            <a:picLocks noChangeAspect="1" noChangeArrowheads="1"/>
          </p:cNvPicPr>
          <p:nvPr/>
        </p:nvPicPr>
        <p:blipFill>
          <a:blip r:embed="rId3"/>
          <a:srcRect/>
          <a:stretch>
            <a:fillRect/>
          </a:stretch>
        </p:blipFill>
        <p:spPr bwMode="auto">
          <a:xfrm>
            <a:off x="2138363" y="650875"/>
            <a:ext cx="6096000" cy="4879975"/>
          </a:xfrm>
          <a:prstGeom prst="rect">
            <a:avLst/>
          </a:prstGeom>
          <a:noFill/>
          <a:ln w="9525">
            <a:noFill/>
            <a:miter lim="800000"/>
            <a:headEnd/>
            <a:tailEnd/>
          </a:ln>
        </p:spPr>
      </p:pic>
      <p:sp>
        <p:nvSpPr>
          <p:cNvPr id="77828" name="Text Box 8"/>
          <p:cNvSpPr txBox="1">
            <a:spLocks noChangeArrowheads="1"/>
          </p:cNvSpPr>
          <p:nvPr/>
        </p:nvSpPr>
        <p:spPr bwMode="auto">
          <a:xfrm>
            <a:off x="0" y="5892800"/>
            <a:ext cx="3978275" cy="549275"/>
          </a:xfrm>
          <a:prstGeom prst="rect">
            <a:avLst/>
          </a:prstGeom>
          <a:noFill/>
          <a:ln w="9525">
            <a:noFill/>
            <a:miter lim="800000"/>
            <a:headEnd/>
            <a:tailEnd/>
          </a:ln>
        </p:spPr>
        <p:txBody>
          <a:bodyPr>
            <a:prstTxWarp prst="textNoShape">
              <a:avLst/>
            </a:prstTxWarp>
            <a:spAutoFit/>
          </a:bodyPr>
          <a:lstStyle/>
          <a:p>
            <a:r>
              <a:rPr lang="en-US" sz="1000"/>
              <a:t>Shaw, G.; Manolakis, D. (2002): Signal Processing for Hyperspectral Image Exploitation. IEEE Signal Processing Magazine, 19(1):12-16.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3"/>
          <a:srcRect/>
          <a:stretch>
            <a:fillRect/>
          </a:stretch>
        </p:blipFill>
        <p:spPr bwMode="auto">
          <a:xfrm>
            <a:off x="1295400" y="901700"/>
            <a:ext cx="6507163" cy="5562600"/>
          </a:xfrm>
          <a:prstGeom prst="rect">
            <a:avLst/>
          </a:prstGeom>
          <a:noFill/>
          <a:ln w="9525">
            <a:noFill/>
            <a:miter lim="800000"/>
            <a:headEnd/>
            <a:tailEnd/>
          </a:ln>
        </p:spPr>
      </p:pic>
      <p:sp>
        <p:nvSpPr>
          <p:cNvPr id="79875" name="Text Box 6"/>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76213" y="76200"/>
            <a:ext cx="8382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a:t>
            </a:r>
            <a:endParaRPr lang="en-US">
              <a:solidFill>
                <a:srgbClr val="3333CC"/>
              </a:solidFill>
            </a:endParaRPr>
          </a:p>
        </p:txBody>
      </p:sp>
      <p:pic>
        <p:nvPicPr>
          <p:cNvPr id="30723" name="Picture 5" descr="Imagen:PrismAndLight.jpg">
            <a:hlinkClick r:id="rId3"/>
          </p:cNvPr>
          <p:cNvPicPr>
            <a:picLocks noChangeAspect="1" noChangeArrowheads="1"/>
          </p:cNvPicPr>
          <p:nvPr/>
        </p:nvPicPr>
        <p:blipFill>
          <a:blip r:embed="rId4"/>
          <a:srcRect/>
          <a:stretch>
            <a:fillRect/>
          </a:stretch>
        </p:blipFill>
        <p:spPr bwMode="auto">
          <a:xfrm>
            <a:off x="350838" y="723900"/>
            <a:ext cx="8069262" cy="3505200"/>
          </a:xfrm>
          <a:prstGeom prst="rect">
            <a:avLst/>
          </a:prstGeom>
          <a:noFill/>
          <a:ln w="9525">
            <a:noFill/>
            <a:miter lim="800000"/>
            <a:headEnd/>
            <a:tailEnd/>
          </a:ln>
        </p:spPr>
      </p:pic>
      <p:sp>
        <p:nvSpPr>
          <p:cNvPr id="30724" name="Text Box 6"/>
          <p:cNvSpPr txBox="1">
            <a:spLocks noChangeArrowheads="1"/>
          </p:cNvSpPr>
          <p:nvPr/>
        </p:nvSpPr>
        <p:spPr bwMode="auto">
          <a:xfrm>
            <a:off x="514350" y="4443413"/>
            <a:ext cx="7715250" cy="1098550"/>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(del latín lux, lucis) es una onda electromagnética, compuesta por partículas energizadas llamadas fotones, capaz de ser percibida por el ojo humano y cuya frecuencia o energía determina su color. </a:t>
            </a:r>
            <a:r>
              <a:rPr lang="es-CL" sz="1200">
                <a:solidFill>
                  <a:srgbClr val="0000FF"/>
                </a:solidFill>
              </a:rPr>
              <a:t>									[wikipedia.org]</a:t>
            </a:r>
            <a:endParaRPr lang="es-ES" sz="1200">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3"/>
          <a:srcRect/>
          <a:stretch>
            <a:fillRect/>
          </a:stretch>
        </p:blipFill>
        <p:spPr bwMode="auto">
          <a:xfrm>
            <a:off x="533400" y="1104900"/>
            <a:ext cx="7993063" cy="5086350"/>
          </a:xfrm>
          <a:prstGeom prst="rect">
            <a:avLst/>
          </a:prstGeom>
          <a:noFill/>
          <a:ln w="9525">
            <a:noFill/>
            <a:miter lim="800000"/>
            <a:headEnd/>
            <a:tailEnd/>
          </a:ln>
        </p:spPr>
      </p:pic>
      <p:sp>
        <p:nvSpPr>
          <p:cNvPr id="81923" name="Text Box 5"/>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3971" name="Text Box 4"/>
          <p:cNvSpPr txBox="1">
            <a:spLocks noChangeArrowheads="1"/>
          </p:cNvSpPr>
          <p:nvPr/>
        </p:nvSpPr>
        <p:spPr bwMode="auto">
          <a:xfrm>
            <a:off x="1752600" y="5981700"/>
            <a:ext cx="6145213"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Three bands: visible green, visible red, and near infrared.</a:t>
            </a:r>
          </a:p>
          <a:p>
            <a:endParaRPr lang="en-US">
              <a:solidFill>
                <a:srgbClr val="0000FF"/>
              </a:solidFill>
            </a:endParaRPr>
          </a:p>
        </p:txBody>
      </p:sp>
      <p:pic>
        <p:nvPicPr>
          <p:cNvPr id="83972" name="Picture 5"/>
          <p:cNvPicPr>
            <a:picLocks noChangeAspect="1" noChangeArrowheads="1"/>
          </p:cNvPicPr>
          <p:nvPr/>
        </p:nvPicPr>
        <p:blipFill>
          <a:blip r:embed="rId3"/>
          <a:srcRect/>
          <a:stretch>
            <a:fillRect/>
          </a:stretch>
        </p:blipFill>
        <p:spPr bwMode="auto">
          <a:xfrm>
            <a:off x="685800" y="800100"/>
            <a:ext cx="7848600" cy="51244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6019" name="Text Box 5"/>
          <p:cNvSpPr txBox="1">
            <a:spLocks noChangeArrowheads="1"/>
          </p:cNvSpPr>
          <p:nvPr/>
        </p:nvSpPr>
        <p:spPr bwMode="auto">
          <a:xfrm>
            <a:off x="1752600" y="5486400"/>
            <a:ext cx="5905500"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Two agricultural species in (a) three-dimensional image</a:t>
            </a:r>
          </a:p>
          <a:p>
            <a:r>
              <a:rPr lang="en-US">
                <a:solidFill>
                  <a:srgbClr val="0000FF"/>
                </a:solidFill>
              </a:rPr>
              <a:t>space and (b) two-dimensional feature space.</a:t>
            </a:r>
          </a:p>
        </p:txBody>
      </p:sp>
      <p:pic>
        <p:nvPicPr>
          <p:cNvPr id="86020" name="Picture 6"/>
          <p:cNvPicPr>
            <a:picLocks noChangeAspect="1" noChangeArrowheads="1"/>
          </p:cNvPicPr>
          <p:nvPr/>
        </p:nvPicPr>
        <p:blipFill>
          <a:blip r:embed="rId3"/>
          <a:srcRect/>
          <a:stretch>
            <a:fillRect/>
          </a:stretch>
        </p:blipFill>
        <p:spPr bwMode="auto">
          <a:xfrm>
            <a:off x="381000" y="1257300"/>
            <a:ext cx="3641725" cy="3924300"/>
          </a:xfrm>
          <a:prstGeom prst="rect">
            <a:avLst/>
          </a:prstGeom>
          <a:noFill/>
          <a:ln w="9525">
            <a:noFill/>
            <a:miter lim="800000"/>
            <a:headEnd/>
            <a:tailEnd/>
          </a:ln>
        </p:spPr>
      </p:pic>
      <p:pic>
        <p:nvPicPr>
          <p:cNvPr id="86021" name="Picture 7"/>
          <p:cNvPicPr>
            <a:picLocks noChangeAspect="1" noChangeArrowheads="1"/>
          </p:cNvPicPr>
          <p:nvPr/>
        </p:nvPicPr>
        <p:blipFill>
          <a:blip r:embed="rId4"/>
          <a:srcRect/>
          <a:stretch>
            <a:fillRect/>
          </a:stretch>
        </p:blipFill>
        <p:spPr bwMode="auto">
          <a:xfrm>
            <a:off x="3819525" y="1249363"/>
            <a:ext cx="4781550" cy="3894137"/>
          </a:xfrm>
          <a:prstGeom prst="rect">
            <a:avLst/>
          </a:prstGeom>
          <a:noFill/>
          <a:ln w="9525">
            <a:noFill/>
            <a:miter lim="800000"/>
            <a:headEnd/>
            <a:tailEnd/>
          </a:ln>
        </p:spPr>
      </p:pic>
      <p:sp>
        <p:nvSpPr>
          <p:cNvPr id="86022" name="Text Box 8"/>
          <p:cNvSpPr txBox="1">
            <a:spLocks noChangeArrowheads="1"/>
          </p:cNvSpPr>
          <p:nvPr/>
        </p:nvSpPr>
        <p:spPr bwMode="auto">
          <a:xfrm>
            <a:off x="1333500" y="6235700"/>
            <a:ext cx="7407275" cy="244475"/>
          </a:xfrm>
          <a:prstGeom prst="rect">
            <a:avLst/>
          </a:prstGeom>
          <a:noFill/>
          <a:ln w="9525">
            <a:noFill/>
            <a:miter lim="800000"/>
            <a:headEnd/>
            <a:tailEnd/>
          </a:ln>
        </p:spPr>
        <p:txBody>
          <a:bodyPr>
            <a:prstTxWarp prst="textNoShape">
              <a:avLst/>
            </a:prstTxWarp>
            <a:spAutoFit/>
          </a:bodyPr>
          <a:lstStyle/>
          <a:p>
            <a:r>
              <a:rPr lang="en-US" sz="1000"/>
              <a:t>Landgrebe, D. (2002): Hyperspectral Image Data Analysis. IEEE Signal Processing Magazine, 19(1):17-28.</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88067" name="Picture 8"/>
          <p:cNvPicPr>
            <a:picLocks noChangeAspect="1" noChangeArrowheads="1"/>
          </p:cNvPicPr>
          <p:nvPr/>
        </p:nvPicPr>
        <p:blipFill>
          <a:blip r:embed="rId3"/>
          <a:srcRect/>
          <a:stretch>
            <a:fillRect/>
          </a:stretch>
        </p:blipFill>
        <p:spPr bwMode="auto">
          <a:xfrm>
            <a:off x="977900" y="446088"/>
            <a:ext cx="2098675" cy="6019800"/>
          </a:xfrm>
          <a:prstGeom prst="rect">
            <a:avLst/>
          </a:prstGeom>
          <a:noFill/>
          <a:ln w="9525">
            <a:noFill/>
            <a:miter lim="800000"/>
            <a:headEnd/>
            <a:tailEnd/>
          </a:ln>
        </p:spPr>
      </p:pic>
      <p:pic>
        <p:nvPicPr>
          <p:cNvPr id="88068" name="Picture 9"/>
          <p:cNvPicPr>
            <a:picLocks noChangeAspect="1" noChangeArrowheads="1"/>
          </p:cNvPicPr>
          <p:nvPr/>
        </p:nvPicPr>
        <p:blipFill>
          <a:blip r:embed="rId4"/>
          <a:srcRect/>
          <a:stretch>
            <a:fillRect/>
          </a:stretch>
        </p:blipFill>
        <p:spPr bwMode="auto">
          <a:xfrm>
            <a:off x="5181600" y="431800"/>
            <a:ext cx="3041650" cy="6083300"/>
          </a:xfrm>
          <a:prstGeom prst="rect">
            <a:avLst/>
          </a:prstGeom>
          <a:noFill/>
          <a:ln w="9525">
            <a:noFill/>
            <a:miter lim="800000"/>
            <a:headEnd/>
            <a:tailEnd/>
          </a:ln>
        </p:spPr>
      </p:pic>
      <p:pic>
        <p:nvPicPr>
          <p:cNvPr id="88069" name="Picture 10"/>
          <p:cNvPicPr>
            <a:picLocks noChangeAspect="1" noChangeArrowheads="1"/>
          </p:cNvPicPr>
          <p:nvPr/>
        </p:nvPicPr>
        <p:blipFill>
          <a:blip r:embed="rId5"/>
          <a:srcRect/>
          <a:stretch>
            <a:fillRect/>
          </a:stretch>
        </p:blipFill>
        <p:spPr bwMode="auto">
          <a:xfrm>
            <a:off x="4229100" y="533400"/>
            <a:ext cx="1641475" cy="2317750"/>
          </a:xfrm>
          <a:prstGeom prst="rect">
            <a:avLst/>
          </a:prstGeom>
          <a:noFill/>
          <a:ln w="9525">
            <a:noFill/>
            <a:miter lim="800000"/>
            <a:headEnd/>
            <a:tailEnd/>
          </a:ln>
        </p:spPr>
      </p:pic>
      <p:sp>
        <p:nvSpPr>
          <p:cNvPr id="88070" name="Text Box 7"/>
          <p:cNvSpPr txBox="1">
            <a:spLocks noChangeArrowheads="1"/>
          </p:cNvSpPr>
          <p:nvPr/>
        </p:nvSpPr>
        <p:spPr bwMode="auto">
          <a:xfrm>
            <a:off x="3048000" y="3657600"/>
            <a:ext cx="2978150" cy="366713"/>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thematic map presentation</a:t>
            </a:r>
          </a:p>
        </p:txBody>
      </p:sp>
      <p:sp>
        <p:nvSpPr>
          <p:cNvPr id="88071" name="Line 6"/>
          <p:cNvSpPr>
            <a:spLocks noChangeShapeType="1"/>
          </p:cNvSpPr>
          <p:nvPr/>
        </p:nvSpPr>
        <p:spPr bwMode="auto">
          <a:xfrm>
            <a:off x="3276600" y="3581400"/>
            <a:ext cx="2286000" cy="0"/>
          </a:xfrm>
          <a:prstGeom prst="line">
            <a:avLst/>
          </a:prstGeom>
          <a:noFill/>
          <a:ln w="76200">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0115" name="Picture 10"/>
          <p:cNvPicPr>
            <a:picLocks noChangeAspect="1" noChangeArrowheads="1"/>
          </p:cNvPicPr>
          <p:nvPr/>
        </p:nvPicPr>
        <p:blipFill>
          <a:blip r:embed="rId3"/>
          <a:srcRect/>
          <a:stretch>
            <a:fillRect/>
          </a:stretch>
        </p:blipFill>
        <p:spPr bwMode="auto">
          <a:xfrm>
            <a:off x="1003300" y="1331913"/>
            <a:ext cx="7213600" cy="3895725"/>
          </a:xfrm>
          <a:prstGeom prst="rect">
            <a:avLst/>
          </a:prstGeom>
          <a:noFill/>
          <a:ln w="9525">
            <a:noFill/>
            <a:miter lim="800000"/>
            <a:headEnd/>
            <a:tailEnd/>
          </a:ln>
        </p:spPr>
      </p:pic>
      <p:sp>
        <p:nvSpPr>
          <p:cNvPr id="90116" name="Rectangle 11"/>
          <p:cNvSpPr>
            <a:spLocks/>
          </p:cNvSpPr>
          <p:nvPr/>
        </p:nvSpPr>
        <p:spPr bwMode="auto">
          <a:xfrm>
            <a:off x="-25400" y="1689100"/>
            <a:ext cx="1663700" cy="9906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Visible azul</a:t>
            </a:r>
          </a:p>
          <a:p>
            <a:pPr algn="r"/>
            <a:r>
              <a:rPr lang="en-US" sz="1600">
                <a:sym typeface="Helvetica Neue Light" charset="0"/>
              </a:rPr>
              <a:t>0.45 - 0.52 um, máxima penetración del agua.</a:t>
            </a:r>
          </a:p>
        </p:txBody>
      </p:sp>
      <p:sp>
        <p:nvSpPr>
          <p:cNvPr id="90117" name="Rectangle 12"/>
          <p:cNvSpPr>
            <a:spLocks/>
          </p:cNvSpPr>
          <p:nvPr/>
        </p:nvSpPr>
        <p:spPr bwMode="auto">
          <a:xfrm>
            <a:off x="7327900" y="1511300"/>
            <a:ext cx="1892300" cy="7620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Visible rojo</a:t>
            </a:r>
          </a:p>
          <a:p>
            <a:r>
              <a:rPr lang="en-US" sz="1600">
                <a:sym typeface="Helvetica Neue Light" charset="0"/>
              </a:rPr>
              <a:t>0.63 - 0.69 um, vegetación.</a:t>
            </a:r>
          </a:p>
        </p:txBody>
      </p:sp>
      <p:sp>
        <p:nvSpPr>
          <p:cNvPr id="90118" name="Rectangle 13"/>
          <p:cNvSpPr>
            <a:spLocks/>
          </p:cNvSpPr>
          <p:nvPr/>
        </p:nvSpPr>
        <p:spPr bwMode="auto">
          <a:xfrm>
            <a:off x="3352800" y="863600"/>
            <a:ext cx="2527300" cy="533400"/>
          </a:xfrm>
          <a:prstGeom prst="rect">
            <a:avLst/>
          </a:prstGeom>
          <a:noFill/>
          <a:ln w="9525">
            <a:noFill/>
            <a:miter lim="800000"/>
            <a:headEnd/>
            <a:tailEnd/>
          </a:ln>
        </p:spPr>
        <p:txBody>
          <a:bodyPr lIns="0" tIns="0" rIns="0" bIns="0" anchor="b">
            <a:prstTxWarp prst="textNoShape">
              <a:avLst/>
            </a:prstTxWarp>
          </a:bodyPr>
          <a:lstStyle/>
          <a:p>
            <a:pPr algn="ctr"/>
            <a:r>
              <a:rPr lang="en-US" sz="1600">
                <a:sym typeface="Helvetica Neue Light" charset="0"/>
              </a:rPr>
              <a:t>Visible verde</a:t>
            </a:r>
          </a:p>
          <a:p>
            <a:pPr algn="ctr"/>
            <a:r>
              <a:rPr lang="en-US" sz="1600">
                <a:sym typeface="Helvetica Neue Light" charset="0"/>
              </a:rPr>
              <a:t>0.52 - 0.60 um, vegetación.</a:t>
            </a:r>
          </a:p>
        </p:txBody>
      </p:sp>
      <p:sp>
        <p:nvSpPr>
          <p:cNvPr id="90119" name="Rectangle 14"/>
          <p:cNvSpPr>
            <a:spLocks/>
          </p:cNvSpPr>
          <p:nvPr/>
        </p:nvSpPr>
        <p:spPr bwMode="auto">
          <a:xfrm>
            <a:off x="0" y="3289300"/>
            <a:ext cx="965200" cy="1676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cercano</a:t>
            </a:r>
          </a:p>
          <a:p>
            <a:pPr algn="r"/>
            <a:r>
              <a:rPr lang="en-US" sz="1600">
                <a:sym typeface="Helvetica Neue Light" charset="0"/>
              </a:rPr>
              <a:t>0.76 - 0.90 um, Biomasa y mapeo costero</a:t>
            </a:r>
          </a:p>
        </p:txBody>
      </p:sp>
      <p:sp>
        <p:nvSpPr>
          <p:cNvPr id="90120" name="Rectangle 15"/>
          <p:cNvSpPr>
            <a:spLocks/>
          </p:cNvSpPr>
          <p:nvPr/>
        </p:nvSpPr>
        <p:spPr bwMode="auto">
          <a:xfrm>
            <a:off x="8166100" y="3390900"/>
            <a:ext cx="977900" cy="14478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lejano</a:t>
            </a:r>
          </a:p>
          <a:p>
            <a:r>
              <a:rPr lang="en-US" sz="1600">
                <a:sym typeface="Helvetica Neue Light" charset="0"/>
              </a:rPr>
              <a:t>2.08 - 2.35 um, mapeo de minerales</a:t>
            </a:r>
          </a:p>
        </p:txBody>
      </p:sp>
      <p:sp>
        <p:nvSpPr>
          <p:cNvPr id="90121" name="Rectangle 16"/>
          <p:cNvSpPr>
            <a:spLocks/>
          </p:cNvSpPr>
          <p:nvPr/>
        </p:nvSpPr>
        <p:spPr bwMode="auto">
          <a:xfrm>
            <a:off x="1955800" y="5130800"/>
            <a:ext cx="2527300" cy="533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medio</a:t>
            </a:r>
          </a:p>
          <a:p>
            <a:pPr algn="r"/>
            <a:r>
              <a:rPr lang="en-US" sz="1600">
                <a:sym typeface="Helvetica Neue Light" charset="0"/>
              </a:rPr>
              <a:t>1.55 - 1.75 um, humedad.</a:t>
            </a:r>
          </a:p>
        </p:txBody>
      </p:sp>
      <p:sp>
        <p:nvSpPr>
          <p:cNvPr id="90122" name="Rectangle 17"/>
          <p:cNvSpPr>
            <a:spLocks/>
          </p:cNvSpPr>
          <p:nvPr/>
        </p:nvSpPr>
        <p:spPr bwMode="auto">
          <a:xfrm>
            <a:off x="4762500" y="5130800"/>
            <a:ext cx="2527300" cy="5334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térmico</a:t>
            </a:r>
          </a:p>
          <a:p>
            <a:r>
              <a:rPr lang="en-US" sz="1600">
                <a:sym typeface="Helvetica Neue Light" charset="0"/>
              </a:rPr>
              <a:t>10.4 - 12.5 um, humedad.</a:t>
            </a:r>
          </a:p>
        </p:txBody>
      </p:sp>
      <p:sp>
        <p:nvSpPr>
          <p:cNvPr id="90123" name="Rectangle 18"/>
          <p:cNvSpPr>
            <a:spLocks/>
          </p:cNvSpPr>
          <p:nvPr/>
        </p:nvSpPr>
        <p:spPr bwMode="auto">
          <a:xfrm>
            <a:off x="1346200" y="6019800"/>
            <a:ext cx="683260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latin typeface="Helvetica Neue Light" charset="0"/>
                <a:sym typeface="Helvetica Neue Light" charset="0"/>
              </a:rPr>
              <a:t>Imágenes del satélite LANDSAT del área de Washington DC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2163" name="Picture 12"/>
          <p:cNvPicPr>
            <a:picLocks noChangeAspect="1" noChangeArrowheads="1"/>
          </p:cNvPicPr>
          <p:nvPr/>
        </p:nvPicPr>
        <p:blipFill>
          <a:blip r:embed="rId3"/>
          <a:srcRect/>
          <a:stretch>
            <a:fillRect/>
          </a:stretch>
        </p:blipFill>
        <p:spPr bwMode="auto">
          <a:xfrm>
            <a:off x="2921000" y="749300"/>
            <a:ext cx="5880100" cy="5321300"/>
          </a:xfrm>
          <a:prstGeom prst="rect">
            <a:avLst/>
          </a:prstGeom>
          <a:noFill/>
          <a:ln w="9525">
            <a:noFill/>
            <a:miter lim="800000"/>
            <a:headEnd/>
            <a:tailEnd/>
          </a:ln>
        </p:spPr>
      </p:pic>
      <p:sp>
        <p:nvSpPr>
          <p:cNvPr id="92164" name="Rectangle 13"/>
          <p:cNvSpPr>
            <a:spLocks/>
          </p:cNvSpPr>
          <p:nvPr/>
        </p:nvSpPr>
        <p:spPr bwMode="auto">
          <a:xfrm>
            <a:off x="317500" y="4978400"/>
            <a:ext cx="2476500" cy="977900"/>
          </a:xfrm>
          <a:prstGeom prst="rect">
            <a:avLst/>
          </a:prstGeom>
          <a:noFill/>
          <a:ln w="9525">
            <a:noFill/>
            <a:miter lim="800000"/>
            <a:headEnd/>
            <a:tailEnd/>
          </a:ln>
        </p:spPr>
        <p:txBody>
          <a:bodyPr lIns="0" tIns="0" rIns="0" bIns="0" anchor="b">
            <a:prstTxWarp prst="textNoShape">
              <a:avLst/>
            </a:prstTxWarp>
          </a:bodyPr>
          <a:lstStyle/>
          <a:p>
            <a:pPr algn="r"/>
            <a:r>
              <a:rPr lang="en-US" sz="2000">
                <a:sym typeface="Helvetica Neue Light" charset="0"/>
              </a:rPr>
              <a:t>Imagen satelital del huracán Katrina tomada el 29 de Agosto del 2005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4211" name="Picture 5"/>
          <p:cNvPicPr>
            <a:picLocks noChangeAspect="1" noChangeArrowheads="1"/>
          </p:cNvPicPr>
          <p:nvPr/>
        </p:nvPicPr>
        <p:blipFill>
          <a:blip r:embed="rId3"/>
          <a:srcRect/>
          <a:stretch>
            <a:fillRect/>
          </a:stretch>
        </p:blipFill>
        <p:spPr bwMode="auto">
          <a:xfrm>
            <a:off x="0" y="1257300"/>
            <a:ext cx="3244850" cy="4405313"/>
          </a:xfrm>
          <a:prstGeom prst="rect">
            <a:avLst/>
          </a:prstGeom>
          <a:noFill/>
          <a:ln w="9525">
            <a:noFill/>
            <a:miter lim="800000"/>
            <a:headEnd/>
            <a:tailEnd/>
          </a:ln>
        </p:spPr>
      </p:pic>
      <p:pic>
        <p:nvPicPr>
          <p:cNvPr id="94212" name="Picture 6"/>
          <p:cNvPicPr>
            <a:picLocks noChangeAspect="1" noChangeArrowheads="1"/>
          </p:cNvPicPr>
          <p:nvPr/>
        </p:nvPicPr>
        <p:blipFill>
          <a:blip r:embed="rId4"/>
          <a:srcRect/>
          <a:stretch>
            <a:fillRect/>
          </a:stretch>
        </p:blipFill>
        <p:spPr bwMode="auto">
          <a:xfrm>
            <a:off x="4191000" y="1092200"/>
            <a:ext cx="4672013" cy="45466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176213" y="76200"/>
            <a:ext cx="1706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Ultravioleta ]</a:t>
            </a:r>
            <a:endParaRPr lang="en-US">
              <a:solidFill>
                <a:srgbClr val="3333CC"/>
              </a:solidFill>
            </a:endParaRPr>
          </a:p>
        </p:txBody>
      </p:sp>
      <p:pic>
        <p:nvPicPr>
          <p:cNvPr id="96259" name="Picture 9"/>
          <p:cNvPicPr>
            <a:picLocks noChangeAspect="1" noChangeArrowheads="1"/>
          </p:cNvPicPr>
          <p:nvPr/>
        </p:nvPicPr>
        <p:blipFill>
          <a:blip r:embed="rId3"/>
          <a:srcRect/>
          <a:stretch>
            <a:fillRect/>
          </a:stretch>
        </p:blipFill>
        <p:spPr bwMode="auto">
          <a:xfrm>
            <a:off x="2386013" y="685800"/>
            <a:ext cx="4375150" cy="5435600"/>
          </a:xfrm>
          <a:prstGeom prst="rect">
            <a:avLst/>
          </a:prstGeom>
          <a:noFill/>
          <a:ln w="9525">
            <a:noFill/>
            <a:miter lim="800000"/>
            <a:headEnd/>
            <a:tailEnd/>
          </a:ln>
        </p:spPr>
      </p:pic>
      <p:sp>
        <p:nvSpPr>
          <p:cNvPr id="96260" name="Rectangle 10"/>
          <p:cNvSpPr>
            <a:spLocks/>
          </p:cNvSpPr>
          <p:nvPr/>
        </p:nvSpPr>
        <p:spPr bwMode="auto">
          <a:xfrm>
            <a:off x="596900" y="1089025"/>
            <a:ext cx="1430338" cy="549275"/>
          </a:xfrm>
          <a:prstGeom prst="rect">
            <a:avLst/>
          </a:prstGeom>
          <a:noFill/>
          <a:ln w="9525">
            <a:noFill/>
            <a:miter lim="800000"/>
            <a:headEnd/>
            <a:tailEnd/>
          </a:ln>
        </p:spPr>
        <p:txBody>
          <a:bodyPr lIns="0" tIns="0" rIns="0" bIns="0" anchor="b">
            <a:prstTxWarp prst="textNoShape">
              <a:avLst/>
            </a:prstTxWarp>
            <a:spAutoFit/>
          </a:bodyPr>
          <a:lstStyle/>
          <a:p>
            <a:r>
              <a:rPr lang="en-US">
                <a:sym typeface="Helvetica Neue Light" charset="0"/>
              </a:rPr>
              <a:t>Imagen de maiz normal</a:t>
            </a:r>
          </a:p>
        </p:txBody>
      </p:sp>
      <p:sp>
        <p:nvSpPr>
          <p:cNvPr id="96261" name="Rectangle 11"/>
          <p:cNvSpPr>
            <a:spLocks/>
          </p:cNvSpPr>
          <p:nvPr/>
        </p:nvSpPr>
        <p:spPr bwMode="auto">
          <a:xfrm>
            <a:off x="6870700" y="1295400"/>
            <a:ext cx="15748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maiz con hongos</a:t>
            </a:r>
          </a:p>
        </p:txBody>
      </p:sp>
      <p:sp>
        <p:nvSpPr>
          <p:cNvPr id="96262" name="Rectangle 12"/>
          <p:cNvSpPr>
            <a:spLocks/>
          </p:cNvSpPr>
          <p:nvPr/>
        </p:nvSpPr>
        <p:spPr bwMode="auto">
          <a:xfrm>
            <a:off x="5715000" y="4652963"/>
            <a:ext cx="263366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Imagen de “</a:t>
            </a:r>
            <a:r>
              <a:rPr lang="en-US" i="1">
                <a:sym typeface="Helvetica Neue Light" charset="0"/>
              </a:rPr>
              <a:t>Cygnus Loop</a:t>
            </a:r>
            <a:r>
              <a:rPr lang="en-US">
                <a:sym typeface="Helvetica Neue Light"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8307" name="Picture 7"/>
          <p:cNvPicPr>
            <a:picLocks noChangeAspect="1" noChangeArrowheads="1"/>
          </p:cNvPicPr>
          <p:nvPr/>
        </p:nvPicPr>
        <p:blipFill>
          <a:blip r:embed="rId3"/>
          <a:srcRect/>
          <a:stretch>
            <a:fillRect/>
          </a:stretch>
        </p:blipFill>
        <p:spPr bwMode="auto">
          <a:xfrm>
            <a:off x="2819400" y="1193800"/>
            <a:ext cx="4254500" cy="4738688"/>
          </a:xfrm>
          <a:prstGeom prst="rect">
            <a:avLst/>
          </a:prstGeom>
          <a:noFill/>
          <a:ln w="9525">
            <a:noFill/>
            <a:miter lim="800000"/>
            <a:headEnd/>
            <a:tailEnd/>
          </a:ln>
        </p:spPr>
      </p:pic>
      <p:sp>
        <p:nvSpPr>
          <p:cNvPr id="98308" name="Rectangle 9"/>
          <p:cNvSpPr>
            <a:spLocks/>
          </p:cNvSpPr>
          <p:nvPr/>
        </p:nvSpPr>
        <p:spPr bwMode="auto">
          <a:xfrm>
            <a:off x="-76200" y="1282700"/>
            <a:ext cx="2781300" cy="9779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Imagen microscopica de Taxol (agente anticancerígeno) - 250x</a:t>
            </a:r>
          </a:p>
        </p:txBody>
      </p:sp>
      <p:sp>
        <p:nvSpPr>
          <p:cNvPr id="98309" name="Rectangle 10"/>
          <p:cNvSpPr>
            <a:spLocks/>
          </p:cNvSpPr>
          <p:nvPr/>
        </p:nvSpPr>
        <p:spPr bwMode="auto">
          <a:xfrm>
            <a:off x="7150100" y="1295400"/>
            <a:ext cx="17272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microprocesador - 60x</a:t>
            </a:r>
          </a:p>
        </p:txBody>
      </p:sp>
      <p:sp>
        <p:nvSpPr>
          <p:cNvPr id="98310" name="Rectangle 11"/>
          <p:cNvSpPr>
            <a:spLocks/>
          </p:cNvSpPr>
          <p:nvPr/>
        </p:nvSpPr>
        <p:spPr bwMode="auto">
          <a:xfrm>
            <a:off x="-25400" y="3644900"/>
            <a:ext cx="2692400" cy="6731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Película delgada de óxido de niquel - 600x</a:t>
            </a:r>
          </a:p>
        </p:txBody>
      </p:sp>
      <p:sp>
        <p:nvSpPr>
          <p:cNvPr id="98311" name="Rectangle 12"/>
          <p:cNvSpPr>
            <a:spLocks/>
          </p:cNvSpPr>
          <p:nvPr/>
        </p:nvSpPr>
        <p:spPr bwMode="auto">
          <a:xfrm>
            <a:off x="7073900" y="3492500"/>
            <a:ext cx="17653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Superconductor orgánico - 450x</a:t>
            </a:r>
          </a:p>
        </p:txBody>
      </p:sp>
      <p:sp>
        <p:nvSpPr>
          <p:cNvPr id="98312" name="Rectangle 13"/>
          <p:cNvSpPr>
            <a:spLocks/>
          </p:cNvSpPr>
          <p:nvPr/>
        </p:nvSpPr>
        <p:spPr bwMode="auto">
          <a:xfrm>
            <a:off x="3759200" y="6049963"/>
            <a:ext cx="204311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CD de audio - 1750x</a:t>
            </a:r>
          </a:p>
        </p:txBody>
      </p:sp>
      <p:sp>
        <p:nvSpPr>
          <p:cNvPr id="98313" name="Rectangle 14"/>
          <p:cNvSpPr>
            <a:spLocks/>
          </p:cNvSpPr>
          <p:nvPr/>
        </p:nvSpPr>
        <p:spPr bwMode="auto">
          <a:xfrm>
            <a:off x="4038600" y="906463"/>
            <a:ext cx="1612900"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Colesterol - 40x</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6213" y="76200"/>
            <a:ext cx="1627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Microondas ]</a:t>
            </a:r>
            <a:endParaRPr lang="en-US">
              <a:solidFill>
                <a:srgbClr val="3333CC"/>
              </a:solidFill>
            </a:endParaRPr>
          </a:p>
        </p:txBody>
      </p:sp>
      <p:pic>
        <p:nvPicPr>
          <p:cNvPr id="100355" name="Picture 5"/>
          <p:cNvPicPr>
            <a:picLocks noChangeAspect="1" noChangeArrowheads="1"/>
          </p:cNvPicPr>
          <p:nvPr/>
        </p:nvPicPr>
        <p:blipFill>
          <a:blip r:embed="rId3"/>
          <a:srcRect/>
          <a:stretch>
            <a:fillRect/>
          </a:stretch>
        </p:blipFill>
        <p:spPr bwMode="auto">
          <a:xfrm>
            <a:off x="2597150" y="1320800"/>
            <a:ext cx="6546850" cy="4433888"/>
          </a:xfrm>
          <a:prstGeom prst="rect">
            <a:avLst/>
          </a:prstGeom>
          <a:noFill/>
          <a:ln w="9525">
            <a:noFill/>
            <a:miter lim="800000"/>
            <a:headEnd/>
            <a:tailEnd/>
          </a:ln>
        </p:spPr>
      </p:pic>
      <p:sp>
        <p:nvSpPr>
          <p:cNvPr id="100356" name="Rectangle 6"/>
          <p:cNvSpPr>
            <a:spLocks/>
          </p:cNvSpPr>
          <p:nvPr/>
        </p:nvSpPr>
        <p:spPr bwMode="auto">
          <a:xfrm>
            <a:off x="0" y="4419600"/>
            <a:ext cx="2463800" cy="12827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Imágen de radar de apertura sintética de una zona montañosa del Tibet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76213" y="76200"/>
            <a:ext cx="30480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Isaac Newton: 1643-1727 ]</a:t>
            </a:r>
            <a:endParaRPr lang="en-US">
              <a:solidFill>
                <a:srgbClr val="3333CC"/>
              </a:solidFill>
            </a:endParaRPr>
          </a:p>
        </p:txBody>
      </p:sp>
      <p:sp>
        <p:nvSpPr>
          <p:cNvPr id="32771" name="Rectangle 6"/>
          <p:cNvSpPr>
            <a:spLocks noChangeArrowheads="1"/>
          </p:cNvSpPr>
          <p:nvPr/>
        </p:nvSpPr>
        <p:spPr bwMode="auto">
          <a:xfrm>
            <a:off x="4022725" y="1119188"/>
            <a:ext cx="3468688" cy="4211637"/>
          </a:xfrm>
          <a:prstGeom prst="rect">
            <a:avLst/>
          </a:prstGeom>
          <a:noFill/>
          <a:ln w="9525">
            <a:noFill/>
            <a:miter lim="800000"/>
            <a:headEnd/>
            <a:tailEnd/>
          </a:ln>
        </p:spPr>
        <p:txBody>
          <a:bodyPr>
            <a:prstTxWarp prst="textNoShape">
              <a:avLst/>
            </a:prstTxWarp>
            <a:spAutoFit/>
          </a:bodyPr>
          <a:lstStyle/>
          <a:p>
            <a:r>
              <a:rPr lang="es-CL">
                <a:solidFill>
                  <a:srgbClr val="0000FF"/>
                </a:solidFill>
              </a:rPr>
              <a:t>Isaac Newton propuso una teoría corpuscular para la luz. </a:t>
            </a:r>
          </a:p>
          <a:p>
            <a:endParaRPr lang="es-CL">
              <a:solidFill>
                <a:srgbClr val="0000FF"/>
              </a:solidFill>
            </a:endParaRPr>
          </a:p>
          <a:p>
            <a:r>
              <a:rPr lang="es-CL">
                <a:solidFill>
                  <a:srgbClr val="0000FF"/>
                </a:solidFill>
              </a:rPr>
              <a:t>Supone que la luz está compuesta por una granizada de corpúsculos o partículas luminosas, los cuales se propagan en línea recta, que pueden atravesar medios transparentes y ser reflejados por materias opacas. </a:t>
            </a:r>
          </a:p>
          <a:p>
            <a:endParaRPr lang="es-CL">
              <a:solidFill>
                <a:srgbClr val="0000FF"/>
              </a:solidFill>
            </a:endParaRPr>
          </a:p>
          <a:p>
            <a:r>
              <a:rPr lang="es-CL">
                <a:solidFill>
                  <a:srgbClr val="0000FF"/>
                </a:solidFill>
              </a:rPr>
              <a:t>Esta teoría explica la propagación rectilínea de la luz, la refracción y la reflexión.</a:t>
            </a:r>
          </a:p>
        </p:txBody>
      </p:sp>
      <p:pic>
        <p:nvPicPr>
          <p:cNvPr id="32772" name="Picture 8" descr="Sir Isaac Newton at 46 inGodfrey Kneller's 1689 portrait">
            <a:hlinkClick r:id="rId3" tooltip="Sir Isaac Newton at 46 inGodfrey Kneller's 1689 portrait"/>
          </p:cNvPr>
          <p:cNvPicPr>
            <a:picLocks noChangeAspect="1" noChangeArrowheads="1"/>
          </p:cNvPicPr>
          <p:nvPr/>
        </p:nvPicPr>
        <p:blipFill>
          <a:blip r:embed="rId4"/>
          <a:srcRect/>
          <a:stretch>
            <a:fillRect/>
          </a:stretch>
        </p:blipFill>
        <p:spPr bwMode="auto">
          <a:xfrm>
            <a:off x="523875" y="1252538"/>
            <a:ext cx="2914650" cy="3998912"/>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76213" y="76200"/>
            <a:ext cx="19145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Gamma ]</a:t>
            </a:r>
            <a:endParaRPr lang="en-US">
              <a:solidFill>
                <a:srgbClr val="3333CC"/>
              </a:solidFill>
            </a:endParaRPr>
          </a:p>
        </p:txBody>
      </p:sp>
      <p:pic>
        <p:nvPicPr>
          <p:cNvPr id="102403" name="Picture 14"/>
          <p:cNvPicPr>
            <a:picLocks noChangeAspect="1" noChangeArrowheads="1"/>
          </p:cNvPicPr>
          <p:nvPr/>
        </p:nvPicPr>
        <p:blipFill>
          <a:blip r:embed="rId3"/>
          <a:srcRect/>
          <a:stretch>
            <a:fillRect/>
          </a:stretch>
        </p:blipFill>
        <p:spPr bwMode="auto">
          <a:xfrm>
            <a:off x="2425700" y="773113"/>
            <a:ext cx="4241800" cy="5449887"/>
          </a:xfrm>
          <a:prstGeom prst="rect">
            <a:avLst/>
          </a:prstGeom>
          <a:noFill/>
          <a:ln w="9525">
            <a:noFill/>
            <a:miter lim="800000"/>
            <a:headEnd/>
            <a:tailEnd/>
          </a:ln>
        </p:spPr>
      </p:pic>
      <p:sp>
        <p:nvSpPr>
          <p:cNvPr id="102404" name="Rectangle 16"/>
          <p:cNvSpPr>
            <a:spLocks/>
          </p:cNvSpPr>
          <p:nvPr/>
        </p:nvSpPr>
        <p:spPr bwMode="auto">
          <a:xfrm>
            <a:off x="96838" y="1206500"/>
            <a:ext cx="2209800" cy="22860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Escanner de huesos</a:t>
            </a:r>
          </a:p>
          <a:p>
            <a:endParaRPr lang="en-US" sz="2000">
              <a:sym typeface="Helvetica Neue Light" charset="0"/>
            </a:endParaRPr>
          </a:p>
          <a:p>
            <a:pPr algn="r"/>
            <a:r>
              <a:rPr lang="en-US" sz="1600">
                <a:sym typeface="Helvetica Neue Light" charset="0"/>
              </a:rPr>
              <a:t>Se inyecta un radioisótopo</a:t>
            </a:r>
          </a:p>
          <a:p>
            <a:pPr algn="r"/>
            <a:r>
              <a:rPr lang="en-US" sz="1600">
                <a:sym typeface="Helvetica Neue Light" charset="0"/>
              </a:rPr>
              <a:t>que emite rayos gama a</a:t>
            </a:r>
          </a:p>
          <a:p>
            <a:pPr algn="r"/>
            <a:r>
              <a:rPr lang="en-US" sz="1600">
                <a:sym typeface="Helvetica Neue Light" charset="0"/>
              </a:rPr>
              <a:t>medida que decae. La imagen se forma detectando la emisión utilizando detectores de rayos gama</a:t>
            </a:r>
          </a:p>
        </p:txBody>
      </p:sp>
      <p:sp>
        <p:nvSpPr>
          <p:cNvPr id="102405" name="Rectangle 17"/>
          <p:cNvSpPr>
            <a:spLocks/>
          </p:cNvSpPr>
          <p:nvPr/>
        </p:nvSpPr>
        <p:spPr bwMode="auto">
          <a:xfrm>
            <a:off x="6700838" y="1435100"/>
            <a:ext cx="2209800" cy="20574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Imágen PET</a:t>
            </a:r>
          </a:p>
          <a:p>
            <a:endParaRPr lang="en-US" sz="2000">
              <a:sym typeface="Helvetica Neue Light" charset="0"/>
            </a:endParaRPr>
          </a:p>
          <a:p>
            <a:r>
              <a:rPr lang="en-US" sz="1600">
                <a:sym typeface="Helvetica Neue Light" charset="0"/>
              </a:rPr>
              <a:t>Se da un radioisótopo al paciente que emite positrones a medida que decae. Cuando un positrón choca con un electrón ambos se aniquilan y se producen dos rayos gama</a:t>
            </a:r>
          </a:p>
        </p:txBody>
      </p:sp>
      <p:sp>
        <p:nvSpPr>
          <p:cNvPr id="102406" name="Rectangle 18"/>
          <p:cNvSpPr>
            <a:spLocks/>
          </p:cNvSpPr>
          <p:nvPr/>
        </p:nvSpPr>
        <p:spPr bwMode="auto">
          <a:xfrm>
            <a:off x="25400" y="4102100"/>
            <a:ext cx="2311400" cy="21463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t>
            </a:r>
            <a:r>
              <a:rPr lang="en-US" sz="2000" i="1">
                <a:sym typeface="Helvetica Neue Light" charset="0"/>
              </a:rPr>
              <a:t>Cygnus Loop</a:t>
            </a:r>
            <a:r>
              <a:rPr lang="en-US" sz="2000">
                <a:sym typeface="Helvetica Neue Light" charset="0"/>
              </a:rPr>
              <a:t>”</a:t>
            </a:r>
          </a:p>
          <a:p>
            <a:endParaRPr lang="en-US" sz="1100">
              <a:sym typeface="Helvetica Neue Light" charset="0"/>
            </a:endParaRPr>
          </a:p>
          <a:p>
            <a:pPr algn="r"/>
            <a:r>
              <a:rPr lang="en-US" sz="1600">
                <a:sym typeface="Helvetica Neue Light" charset="0"/>
              </a:rPr>
              <a:t>Imagen gama de una estrella que explotó hace unos 15.000 años, generando un gas supercalentado que  brilla en un amplio rango del espectro</a:t>
            </a:r>
          </a:p>
        </p:txBody>
      </p:sp>
      <p:sp>
        <p:nvSpPr>
          <p:cNvPr id="102407" name="Rectangle 19"/>
          <p:cNvSpPr>
            <a:spLocks/>
          </p:cNvSpPr>
          <p:nvPr/>
        </p:nvSpPr>
        <p:spPr bwMode="auto">
          <a:xfrm>
            <a:off x="6769100" y="4114800"/>
            <a:ext cx="2120900" cy="9779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Radiación gamma de una válvula de un reactor nuclear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4451" name="Picture 5"/>
          <p:cNvPicPr>
            <a:picLocks noChangeAspect="1" noChangeArrowheads="1"/>
          </p:cNvPicPr>
          <p:nvPr/>
        </p:nvPicPr>
        <p:blipFill>
          <a:blip r:embed="rId3"/>
          <a:srcRect/>
          <a:stretch>
            <a:fillRect/>
          </a:stretch>
        </p:blipFill>
        <p:spPr bwMode="auto">
          <a:xfrm>
            <a:off x="0" y="1955800"/>
            <a:ext cx="9194800" cy="4292600"/>
          </a:xfrm>
          <a:prstGeom prst="rect">
            <a:avLst/>
          </a:prstGeom>
          <a:noFill/>
          <a:ln w="9525">
            <a:noFill/>
            <a:miter lim="800000"/>
            <a:headEnd/>
            <a:tailEnd/>
          </a:ln>
        </p:spPr>
      </p:pic>
      <p:sp>
        <p:nvSpPr>
          <p:cNvPr id="104452" name="Rectangle 6"/>
          <p:cNvSpPr>
            <a:spLocks/>
          </p:cNvSpPr>
          <p:nvPr/>
        </p:nvSpPr>
        <p:spPr bwMode="auto">
          <a:xfrm>
            <a:off x="63500" y="1270000"/>
            <a:ext cx="4940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rodilla</a:t>
            </a:r>
          </a:p>
        </p:txBody>
      </p:sp>
      <p:sp>
        <p:nvSpPr>
          <p:cNvPr id="104453" name="Rectangle 7"/>
          <p:cNvSpPr>
            <a:spLocks/>
          </p:cNvSpPr>
          <p:nvPr/>
        </p:nvSpPr>
        <p:spPr bwMode="auto">
          <a:xfrm>
            <a:off x="5143500" y="1270000"/>
            <a:ext cx="39497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columna vertebral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6499" name="Picture 6"/>
          <p:cNvPicPr>
            <a:picLocks noChangeAspect="1" noChangeArrowheads="1"/>
          </p:cNvPicPr>
          <p:nvPr/>
        </p:nvPicPr>
        <p:blipFill>
          <a:blip r:embed="rId3"/>
          <a:srcRect/>
          <a:stretch>
            <a:fillRect/>
          </a:stretch>
        </p:blipFill>
        <p:spPr bwMode="auto">
          <a:xfrm>
            <a:off x="393700" y="1943100"/>
            <a:ext cx="8191500" cy="3492500"/>
          </a:xfrm>
          <a:prstGeom prst="rect">
            <a:avLst/>
          </a:prstGeom>
          <a:noFill/>
          <a:ln w="9525">
            <a:noFill/>
            <a:miter lim="800000"/>
            <a:headEnd/>
            <a:tailEnd/>
          </a:ln>
        </p:spPr>
      </p:pic>
      <p:sp>
        <p:nvSpPr>
          <p:cNvPr id="106500" name="Rectangle 7"/>
          <p:cNvSpPr>
            <a:spLocks/>
          </p:cNvSpPr>
          <p:nvPr/>
        </p:nvSpPr>
        <p:spPr bwMode="auto">
          <a:xfrm>
            <a:off x="2019300" y="11557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Sección cruzada de imagen sísmica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8547" name="Picture 5"/>
          <p:cNvPicPr>
            <a:picLocks noChangeAspect="1" noChangeArrowheads="1"/>
          </p:cNvPicPr>
          <p:nvPr/>
        </p:nvPicPr>
        <p:blipFill>
          <a:blip r:embed="rId3"/>
          <a:srcRect/>
          <a:stretch>
            <a:fillRect/>
          </a:stretch>
        </p:blipFill>
        <p:spPr bwMode="auto">
          <a:xfrm>
            <a:off x="1600200" y="1295400"/>
            <a:ext cx="5822950" cy="4384675"/>
          </a:xfrm>
          <a:prstGeom prst="rect">
            <a:avLst/>
          </a:prstGeom>
          <a:noFill/>
          <a:ln w="9525">
            <a:noFill/>
            <a:miter lim="800000"/>
            <a:headEnd/>
            <a:tailEnd/>
          </a:ln>
        </p:spPr>
      </p:pic>
      <p:sp>
        <p:nvSpPr>
          <p:cNvPr id="108548" name="Rectangle 6"/>
          <p:cNvSpPr>
            <a:spLocks/>
          </p:cNvSpPr>
          <p:nvPr/>
        </p:nvSpPr>
        <p:spPr bwMode="auto">
          <a:xfrm>
            <a:off x="2324100" y="9398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a:sym typeface="Helvetica Neue Light" charset="0"/>
              </a:rPr>
              <a:t>Imágenes Ultrasónicas</a:t>
            </a:r>
          </a:p>
        </p:txBody>
      </p:sp>
      <p:sp>
        <p:nvSpPr>
          <p:cNvPr id="108549" name="Rectangle 7"/>
          <p:cNvSpPr>
            <a:spLocks/>
          </p:cNvSpPr>
          <p:nvPr/>
        </p:nvSpPr>
        <p:spPr bwMode="auto">
          <a:xfrm>
            <a:off x="-152400" y="13081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Feto</a:t>
            </a:r>
          </a:p>
        </p:txBody>
      </p:sp>
      <p:sp>
        <p:nvSpPr>
          <p:cNvPr id="108550" name="Rectangle 8"/>
          <p:cNvSpPr>
            <a:spLocks/>
          </p:cNvSpPr>
          <p:nvPr/>
        </p:nvSpPr>
        <p:spPr bwMode="auto">
          <a:xfrm>
            <a:off x="7543800" y="1308100"/>
            <a:ext cx="1600200" cy="3683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Feto</a:t>
            </a:r>
          </a:p>
        </p:txBody>
      </p:sp>
      <p:sp>
        <p:nvSpPr>
          <p:cNvPr id="108551" name="Rectangle 9"/>
          <p:cNvSpPr>
            <a:spLocks/>
          </p:cNvSpPr>
          <p:nvPr/>
        </p:nvSpPr>
        <p:spPr bwMode="auto">
          <a:xfrm>
            <a:off x="-165100" y="52832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Tiroides</a:t>
            </a:r>
          </a:p>
        </p:txBody>
      </p:sp>
      <p:sp>
        <p:nvSpPr>
          <p:cNvPr id="108552" name="Rectangle 10"/>
          <p:cNvSpPr>
            <a:spLocks/>
          </p:cNvSpPr>
          <p:nvPr/>
        </p:nvSpPr>
        <p:spPr bwMode="auto">
          <a:xfrm>
            <a:off x="7543800" y="4699000"/>
            <a:ext cx="1600200" cy="9779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Capas musculares con lesión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10595" name="Picture 9"/>
          <p:cNvPicPr>
            <a:picLocks noChangeAspect="1" noChangeArrowheads="1"/>
          </p:cNvPicPr>
          <p:nvPr/>
        </p:nvPicPr>
        <p:blipFill>
          <a:blip r:embed="rId3"/>
          <a:srcRect/>
          <a:stretch>
            <a:fillRect/>
          </a:stretch>
        </p:blipFill>
        <p:spPr bwMode="auto">
          <a:xfrm>
            <a:off x="25400" y="2400300"/>
            <a:ext cx="9097963" cy="3810000"/>
          </a:xfrm>
          <a:prstGeom prst="rect">
            <a:avLst/>
          </a:prstGeom>
          <a:noFill/>
          <a:ln w="9525">
            <a:noFill/>
            <a:miter lim="800000"/>
            <a:headEnd/>
            <a:tailEnd/>
          </a:ln>
        </p:spPr>
      </p:pic>
      <p:sp>
        <p:nvSpPr>
          <p:cNvPr id="110596" name="Rectangle 10"/>
          <p:cNvSpPr>
            <a:spLocks/>
          </p:cNvSpPr>
          <p:nvPr/>
        </p:nvSpPr>
        <p:spPr bwMode="auto">
          <a:xfrm>
            <a:off x="2095500" y="9271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Fotografías de microscopio electrónico</a:t>
            </a:r>
          </a:p>
        </p:txBody>
      </p:sp>
      <p:sp>
        <p:nvSpPr>
          <p:cNvPr id="110597" name="Rectangle 11"/>
          <p:cNvSpPr>
            <a:spLocks/>
          </p:cNvSpPr>
          <p:nvPr/>
        </p:nvSpPr>
        <p:spPr bwMode="auto">
          <a:xfrm>
            <a:off x="88900" y="1651000"/>
            <a:ext cx="3924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Filamento de tungsteno después de falla térmica (250x)</a:t>
            </a:r>
          </a:p>
        </p:txBody>
      </p:sp>
      <p:sp>
        <p:nvSpPr>
          <p:cNvPr id="110598" name="Rectangle 12"/>
          <p:cNvSpPr>
            <a:spLocks/>
          </p:cNvSpPr>
          <p:nvPr/>
        </p:nvSpPr>
        <p:spPr bwMode="auto">
          <a:xfrm>
            <a:off x="4140200" y="1651000"/>
            <a:ext cx="49149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Circuito integrado con falla debida a fibra de óxido por destrucción térmica (2500x)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8096D68A-DAA0-2B4D-BC9C-14DF20CE0740}"/>
              </a:ext>
            </a:extLst>
          </p:cNvPr>
          <p:cNvSpPr txBox="1">
            <a:spLocks noChangeArrowheads="1"/>
          </p:cNvSpPr>
          <p:nvPr/>
        </p:nvSpPr>
        <p:spPr bwMode="auto">
          <a:xfrm>
            <a:off x="259132" y="2905780"/>
            <a:ext cx="8884868" cy="523220"/>
          </a:xfrm>
          <a:prstGeom prst="rect">
            <a:avLst/>
          </a:prstGeom>
          <a:solidFill>
            <a:schemeClr val="bg1"/>
          </a:solidFill>
          <a:ln w="9525">
            <a:noFill/>
            <a:miter lim="800000"/>
            <a:headEnd/>
            <a:tailEnd/>
          </a:ln>
        </p:spPr>
        <p:txBody>
          <a:bodyPr wrap="none">
            <a:prstTxWarp prst="textNoShape">
              <a:avLst/>
            </a:prstTxWarp>
            <a:spAutoFit/>
          </a:bodyPr>
          <a:lstStyle/>
          <a:p>
            <a:r>
              <a:rPr lang="es-CL" sz="2800" dirty="0">
                <a:solidFill>
                  <a:srgbClr val="3333CC"/>
                </a:solidFill>
              </a:rPr>
              <a:t>[ Percepción Visual: Funcionamiento del ojo humano ]</a:t>
            </a:r>
            <a:endParaRPr lang="en-US" sz="2800" dirty="0">
              <a:solidFill>
                <a:srgbClr val="3333CC"/>
              </a:solidFill>
            </a:endParaRPr>
          </a:p>
        </p:txBody>
      </p:sp>
    </p:spTree>
    <p:extLst>
      <p:ext uri="{BB962C8B-B14F-4D97-AF65-F5344CB8AC3E}">
        <p14:creationId xmlns:p14="http://schemas.microsoft.com/office/powerpoint/2010/main" val="3733994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Imagen 4"/>
          <p:cNvPicPr>
            <a:picLocks noChangeAspect="1"/>
          </p:cNvPicPr>
          <p:nvPr/>
        </p:nvPicPr>
        <p:blipFill>
          <a:blip r:embed="rId3"/>
          <a:srcRect/>
          <a:stretch>
            <a:fillRect/>
          </a:stretch>
        </p:blipFill>
        <p:spPr bwMode="auto">
          <a:xfrm>
            <a:off x="184150" y="882650"/>
            <a:ext cx="4972050" cy="4083050"/>
          </a:xfrm>
          <a:prstGeom prst="rect">
            <a:avLst/>
          </a:prstGeom>
          <a:noFill/>
          <a:ln w="9525">
            <a:noFill/>
            <a:miter lim="800000"/>
            <a:headEnd/>
            <a:tailEnd/>
          </a:ln>
        </p:spPr>
      </p:pic>
      <p:sp>
        <p:nvSpPr>
          <p:cNvPr id="112643" name="Text Box 2"/>
          <p:cNvSpPr txBox="1">
            <a:spLocks noChangeArrowheads="1"/>
          </p:cNvSpPr>
          <p:nvPr/>
        </p:nvSpPr>
        <p:spPr bwMode="auto">
          <a:xfrm>
            <a:off x="176213" y="76200"/>
            <a:ext cx="5745162" cy="366713"/>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Funcionamiento del ojo humano ]</a:t>
            </a:r>
            <a:endParaRPr lang="en-US" dirty="0">
              <a:solidFill>
                <a:srgbClr val="3333CC"/>
              </a:solidFill>
            </a:endParaRPr>
          </a:p>
        </p:txBody>
      </p:sp>
      <p:sp>
        <p:nvSpPr>
          <p:cNvPr id="112644" name="Rectangle 5"/>
          <p:cNvSpPr>
            <a:spLocks noChangeArrowheads="1"/>
          </p:cNvSpPr>
          <p:nvPr/>
        </p:nvSpPr>
        <p:spPr bwMode="auto">
          <a:xfrm>
            <a:off x="3721100" y="5135563"/>
            <a:ext cx="4739624" cy="830997"/>
          </a:xfrm>
          <a:prstGeom prst="rect">
            <a:avLst/>
          </a:prstGeom>
          <a:noFill/>
          <a:ln w="9525">
            <a:noFill/>
            <a:miter lim="800000"/>
            <a:headEnd/>
            <a:tailEnd/>
          </a:ln>
        </p:spPr>
        <p:txBody>
          <a:bodyPr wrap="none">
            <a:prstTxWarp prst="textNoShape">
              <a:avLst/>
            </a:prstTxWarp>
            <a:spAutoFit/>
          </a:bodyPr>
          <a:lstStyle/>
          <a:p>
            <a:r>
              <a:rPr lang="es-ES_tradnl" sz="1200" dirty="0">
                <a:latin typeface="Arial" charset="0"/>
                <a:hlinkClick r:id="rId4"/>
              </a:rPr>
              <a:t>http://www.youtube.com/watch?v=PmD7Tjb6yKo&amp;feature=related</a:t>
            </a:r>
            <a:endParaRPr lang="es-ES_tradnl" sz="1200" dirty="0">
              <a:latin typeface="Arial" charset="0"/>
            </a:endParaRPr>
          </a:p>
          <a:p>
            <a:endParaRPr lang="es-ES_tradnl" sz="1200" dirty="0">
              <a:latin typeface="Arial" charset="0"/>
            </a:endParaRPr>
          </a:p>
          <a:p>
            <a:r>
              <a:rPr lang="es-ES_tradnl" sz="1200" dirty="0">
                <a:latin typeface="Arial" charset="0"/>
                <a:hlinkClick r:id="rId5"/>
              </a:rPr>
              <a:t>http://www.youtube.com/watch?v=AsKeu4wm3XI&amp;feature=related</a:t>
            </a:r>
            <a:endParaRPr lang="es-ES_tradnl" sz="1200" dirty="0">
              <a:latin typeface="Arial" charset="0"/>
            </a:endParaRPr>
          </a:p>
          <a:p>
            <a:endParaRPr lang="es-ES" sz="1200" dirty="0">
              <a:latin typeface="Arial" charset="0"/>
            </a:endParaRPr>
          </a:p>
        </p:txBody>
      </p:sp>
      <p:sp>
        <p:nvSpPr>
          <p:cNvPr id="112645" name="Text Box 6"/>
          <p:cNvSpPr txBox="1">
            <a:spLocks noChangeArrowheads="1"/>
          </p:cNvSpPr>
          <p:nvPr/>
        </p:nvSpPr>
        <p:spPr bwMode="auto">
          <a:xfrm>
            <a:off x="6348413" y="4445000"/>
            <a:ext cx="2146300" cy="369888"/>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Videos en You Tube</a:t>
            </a:r>
            <a:endParaRPr lang="en-US">
              <a:solidFill>
                <a:srgbClr val="3333CC"/>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74756" name="Picture 4" descr="Qué es el punto remoto de la visión? – Biblogteca">
            <a:extLst>
              <a:ext uri="{FF2B5EF4-FFF2-40B4-BE49-F238E27FC236}">
                <a16:creationId xmlns:a16="http://schemas.microsoft.com/office/drawing/2014/main" id="{48E8D587-DB09-AF4E-9C9C-BBC175C42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146300"/>
            <a:ext cx="6502400" cy="256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6739" name="Picture 5"/>
          <p:cNvPicPr>
            <a:picLocks noChangeAspect="1" noChangeArrowheads="1"/>
          </p:cNvPicPr>
          <p:nvPr/>
        </p:nvPicPr>
        <p:blipFill>
          <a:blip r:embed="rId3"/>
          <a:srcRect/>
          <a:stretch>
            <a:fillRect/>
          </a:stretch>
        </p:blipFill>
        <p:spPr bwMode="auto">
          <a:xfrm rot="-5187095">
            <a:off x="762000" y="800100"/>
            <a:ext cx="4965700" cy="5283200"/>
          </a:xfrm>
          <a:prstGeom prst="rect">
            <a:avLst/>
          </a:prstGeom>
          <a:noFill/>
          <a:ln w="9525">
            <a:noFill/>
            <a:miter lim="800000"/>
            <a:headEnd/>
            <a:tailEnd/>
          </a:ln>
        </p:spPr>
      </p:pic>
      <p:sp>
        <p:nvSpPr>
          <p:cNvPr id="116740" name="Rectangle 6"/>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045508" name="Rectangle 4"/>
          <p:cNvSpPr>
            <a:spLocks/>
          </p:cNvSpPr>
          <p:nvPr/>
        </p:nvSpPr>
        <p:spPr bwMode="auto">
          <a:xfrm>
            <a:off x="5935663" y="2247900"/>
            <a:ext cx="3152775" cy="2743200"/>
          </a:xfrm>
          <a:prstGeom prst="rect">
            <a:avLst/>
          </a:prstGeom>
          <a:noFill/>
          <a:ln w="9525">
            <a:noFill/>
            <a:miter lim="800000"/>
            <a:headEnd/>
            <a:tailEnd/>
          </a:ln>
        </p:spPr>
        <p:txBody>
          <a:bodyPr wrap="none" lIns="0" tIns="0" rIns="0" bIns="0">
            <a:prstTxWarp prst="textNoShape">
              <a:avLst/>
            </a:prstTxWarp>
            <a:spAutoFit/>
          </a:bodyPr>
          <a:lstStyle/>
          <a:p>
            <a:r>
              <a:rPr lang="en-US" sz="2000">
                <a:solidFill>
                  <a:srgbClr val="6E00FF"/>
                </a:solidFill>
                <a:sym typeface="Helvetica Neue" charset="0"/>
              </a:rPr>
              <a:t>Conos:</a:t>
            </a:r>
          </a:p>
          <a:p>
            <a:r>
              <a:rPr lang="en-US" sz="2000">
                <a:solidFill>
                  <a:srgbClr val="6E00FF"/>
                </a:solidFill>
                <a:sym typeface="Helvetica Neue" charset="0"/>
              </a:rPr>
              <a:t>- visión diurna</a:t>
            </a:r>
          </a:p>
          <a:p>
            <a:r>
              <a:rPr lang="en-US" sz="2000">
                <a:solidFill>
                  <a:srgbClr val="6E00FF"/>
                </a:solidFill>
                <a:sym typeface="Helvetica Neue" charset="0"/>
              </a:rPr>
              <a:t>- fovea (1.5 x 1.5 mm)</a:t>
            </a:r>
          </a:p>
          <a:p>
            <a:r>
              <a:rPr lang="en-US" sz="2000">
                <a:solidFill>
                  <a:srgbClr val="6E00FF"/>
                </a:solidFill>
                <a:sym typeface="Helvetica Neue" charset="0"/>
              </a:rPr>
              <a:t>- 6 a 7 millones</a:t>
            </a:r>
          </a:p>
          <a:p>
            <a:r>
              <a:rPr lang="en-US" sz="2000">
                <a:solidFill>
                  <a:srgbClr val="6E00FF"/>
                </a:solidFill>
                <a:sym typeface="Helvetica Neue" charset="0"/>
              </a:rPr>
              <a:t>- 150.000 conos/mm^2</a:t>
            </a:r>
          </a:p>
          <a:p>
            <a:r>
              <a:rPr lang="en-US" sz="2000">
                <a:solidFill>
                  <a:srgbClr val="6E00FF"/>
                </a:solidFill>
                <a:sym typeface="Helvetica Neue" charset="0"/>
              </a:rPr>
              <a:t>Bastones:</a:t>
            </a:r>
          </a:p>
          <a:p>
            <a:r>
              <a:rPr lang="en-US" sz="2000">
                <a:solidFill>
                  <a:srgbClr val="6E00FF"/>
                </a:solidFill>
                <a:sym typeface="Helvetica Neue" charset="0"/>
              </a:rPr>
              <a:t>- visión nocturna</a:t>
            </a:r>
          </a:p>
          <a:p>
            <a:r>
              <a:rPr lang="en-US" sz="2000">
                <a:solidFill>
                  <a:srgbClr val="6E00FF"/>
                </a:solidFill>
                <a:sym typeface="Helvetica Neue" charset="0"/>
              </a:rPr>
              <a:t>- resto del área de la retina</a:t>
            </a:r>
          </a:p>
          <a:p>
            <a:r>
              <a:rPr lang="en-US" sz="2000">
                <a:solidFill>
                  <a:srgbClr val="6E00FF"/>
                </a:solidFill>
                <a:sym typeface="Helvetica Neue" charset="0"/>
              </a:rPr>
              <a:t>- 15 a 150 millones.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8"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76213" y="76200"/>
            <a:ext cx="58070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Características biológicas del ojo ]</a:t>
            </a:r>
            <a:endParaRPr lang="en-US">
              <a:solidFill>
                <a:srgbClr val="3333CC"/>
              </a:solidFill>
            </a:endParaRPr>
          </a:p>
        </p:txBody>
      </p:sp>
      <p:sp>
        <p:nvSpPr>
          <p:cNvPr id="118787" name="Rectangle 4"/>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18788" name="Text Box 7"/>
          <p:cNvSpPr txBox="1">
            <a:spLocks noChangeArrowheads="1"/>
          </p:cNvSpPr>
          <p:nvPr/>
        </p:nvSpPr>
        <p:spPr bwMode="auto">
          <a:xfrm>
            <a:off x="860425" y="725488"/>
            <a:ext cx="7567613" cy="5934075"/>
          </a:xfrm>
          <a:prstGeom prst="rect">
            <a:avLst/>
          </a:prstGeom>
          <a:noFill/>
          <a:ln w="9525">
            <a:noFill/>
            <a:miter lim="800000"/>
            <a:headEnd/>
            <a:tailEnd/>
          </a:ln>
        </p:spPr>
        <p:txBody>
          <a:bodyPr wrap="none">
            <a:prstTxWarp prst="textNoShape">
              <a:avLst/>
            </a:prstTxWarp>
            <a:spAutoFit/>
          </a:bodyPr>
          <a:lstStyle/>
          <a:p>
            <a:pPr>
              <a:buFontTx/>
              <a:buChar char="•"/>
            </a:pPr>
            <a:r>
              <a:rPr lang="es-CL" sz="2400">
                <a:solidFill>
                  <a:srgbClr val="0000FF"/>
                </a:solidFill>
              </a:rPr>
              <a:t>Lubricación y limpieza por parpadeo</a:t>
            </a:r>
          </a:p>
          <a:p>
            <a:endParaRPr lang="es-CL" sz="2400">
              <a:solidFill>
                <a:srgbClr val="0000FF"/>
              </a:solidFill>
            </a:endParaRPr>
          </a:p>
          <a:p>
            <a:pPr>
              <a:buFontTx/>
              <a:buChar char="•"/>
            </a:pPr>
            <a:r>
              <a:rPr lang="es-CL" sz="2400">
                <a:solidFill>
                  <a:srgbClr val="0000FF"/>
                </a:solidFill>
              </a:rPr>
              <a:t>Autofoco muy rápido desde 20 cm</a:t>
            </a:r>
          </a:p>
          <a:p>
            <a:pPr>
              <a:buFontTx/>
              <a:buChar char="•"/>
            </a:pPr>
            <a:endParaRPr lang="es-CL" sz="2400">
              <a:solidFill>
                <a:srgbClr val="0000FF"/>
              </a:solidFill>
            </a:endParaRPr>
          </a:p>
          <a:p>
            <a:pPr>
              <a:buFontTx/>
              <a:buChar char="•"/>
            </a:pPr>
            <a:r>
              <a:rPr lang="es-CL" sz="2400">
                <a:solidFill>
                  <a:srgbClr val="0000FF"/>
                </a:solidFill>
              </a:rPr>
              <a:t>Rango dinámico efectivo gigantesco (   10</a:t>
            </a:r>
            <a:r>
              <a:rPr lang="es-CL" sz="2400" baseline="30000">
                <a:solidFill>
                  <a:srgbClr val="0000FF"/>
                </a:solidFill>
              </a:rPr>
              <a:t>10</a:t>
            </a:r>
            <a:r>
              <a:rPr lang="es-CL" sz="2400">
                <a:solidFill>
                  <a:srgbClr val="0000FF"/>
                </a:solidFill>
              </a:rPr>
              <a:t>    )</a:t>
            </a:r>
          </a:p>
          <a:p>
            <a:pPr>
              <a:buFontTx/>
              <a:buChar char="•"/>
            </a:pPr>
            <a:endParaRPr lang="es-CL" sz="2400">
              <a:solidFill>
                <a:srgbClr val="0000FF"/>
              </a:solidFill>
            </a:endParaRPr>
          </a:p>
          <a:p>
            <a:pPr>
              <a:buFontTx/>
              <a:buChar char="•"/>
            </a:pPr>
            <a:r>
              <a:rPr lang="es-CL" sz="2400">
                <a:solidFill>
                  <a:srgbClr val="0000FF"/>
                </a:solidFill>
              </a:rPr>
              <a:t>Apertura automática (iris)</a:t>
            </a:r>
          </a:p>
          <a:p>
            <a:pPr>
              <a:buFontTx/>
              <a:buChar char="•"/>
            </a:pPr>
            <a:endParaRPr lang="es-CL" sz="2400">
              <a:solidFill>
                <a:srgbClr val="0000FF"/>
              </a:solidFill>
            </a:endParaRPr>
          </a:p>
          <a:p>
            <a:pPr>
              <a:buFontTx/>
              <a:buChar char="•"/>
            </a:pPr>
            <a:r>
              <a:rPr lang="es-CL" sz="2400">
                <a:solidFill>
                  <a:srgbClr val="0000FF"/>
                </a:solidFill>
              </a:rPr>
              <a:t>Auto elimina defectos como rayones</a:t>
            </a:r>
          </a:p>
          <a:p>
            <a:pPr>
              <a:buFontTx/>
              <a:buChar char="•"/>
            </a:pPr>
            <a:endParaRPr lang="es-CL" sz="2400">
              <a:solidFill>
                <a:srgbClr val="0000FF"/>
              </a:solidFill>
            </a:endParaRPr>
          </a:p>
          <a:p>
            <a:pPr>
              <a:buFontTx/>
              <a:buChar char="•"/>
            </a:pPr>
            <a:r>
              <a:rPr lang="es-CL" sz="2400">
                <a:solidFill>
                  <a:srgbClr val="0000FF"/>
                </a:solidFill>
              </a:rPr>
              <a:t>Presión interna de 15 mmHg para mantener la forma</a:t>
            </a:r>
          </a:p>
          <a:p>
            <a:pPr>
              <a:buFontTx/>
              <a:buChar char="•"/>
            </a:pPr>
            <a:endParaRPr lang="es-CL" sz="2400">
              <a:solidFill>
                <a:srgbClr val="0000FF"/>
              </a:solidFill>
            </a:endParaRPr>
          </a:p>
          <a:p>
            <a:pPr>
              <a:buFontTx/>
              <a:buChar char="•"/>
            </a:pPr>
            <a:r>
              <a:rPr lang="es-CL" sz="2400">
                <a:solidFill>
                  <a:srgbClr val="0000FF"/>
                </a:solidFill>
              </a:rPr>
              <a:t>Rodeado de huesos y montado sobre grasa</a:t>
            </a:r>
          </a:p>
          <a:p>
            <a:pPr>
              <a:buFontTx/>
              <a:buChar char="•"/>
            </a:pPr>
            <a:endParaRPr lang="es-CL" sz="2400">
              <a:solidFill>
                <a:srgbClr val="0000FF"/>
              </a:solidFill>
            </a:endParaRPr>
          </a:p>
          <a:p>
            <a:pPr>
              <a:buFontTx/>
              <a:buChar char="•"/>
            </a:pPr>
            <a:r>
              <a:rPr lang="es-CL" sz="2400">
                <a:solidFill>
                  <a:srgbClr val="0000FF"/>
                </a:solidFill>
              </a:rPr>
              <a:t>Flexibilidad de movimiento</a:t>
            </a:r>
          </a:p>
          <a:p>
            <a:pPr>
              <a:buFontTx/>
              <a:buChar char="•"/>
            </a:pPr>
            <a:endParaRPr lang="es-ES" sz="2400">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4819" name="Picture 5" descr="Image:Refraction-with-soda-straw.jpg">
            <a:hlinkClick r:id="rId3"/>
          </p:cNvPr>
          <p:cNvPicPr>
            <a:picLocks noChangeAspect="1" noChangeArrowheads="1"/>
          </p:cNvPicPr>
          <p:nvPr/>
        </p:nvPicPr>
        <p:blipFill>
          <a:blip r:embed="rId4">
            <a:lum contrast="30000"/>
          </a:blip>
          <a:srcRect/>
          <a:stretch>
            <a:fillRect/>
          </a:stretch>
        </p:blipFill>
        <p:spPr bwMode="auto">
          <a:xfrm>
            <a:off x="233363" y="546100"/>
            <a:ext cx="3749675" cy="4872038"/>
          </a:xfrm>
          <a:prstGeom prst="rect">
            <a:avLst/>
          </a:prstGeom>
          <a:noFill/>
          <a:ln w="9525">
            <a:noFill/>
            <a:miter lim="800000"/>
            <a:headEnd/>
            <a:tailEnd/>
          </a:ln>
        </p:spPr>
      </p:pic>
      <p:pic>
        <p:nvPicPr>
          <p:cNvPr id="34820" name="Picture 7" descr="Image:Pencil in a bowl of water.png">
            <a:hlinkClick r:id="rId5"/>
          </p:cNvPr>
          <p:cNvPicPr>
            <a:picLocks noChangeAspect="1" noChangeArrowheads="1"/>
          </p:cNvPicPr>
          <p:nvPr/>
        </p:nvPicPr>
        <p:blipFill>
          <a:blip r:embed="rId6"/>
          <a:srcRect/>
          <a:stretch>
            <a:fillRect/>
          </a:stretch>
        </p:blipFill>
        <p:spPr bwMode="auto">
          <a:xfrm>
            <a:off x="4208463" y="1520825"/>
            <a:ext cx="4535487" cy="28765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6213" y="76200"/>
            <a:ext cx="48895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Hipermetropía y Miopía  ]</a:t>
            </a:r>
            <a:endParaRPr lang="en-US">
              <a:solidFill>
                <a:srgbClr val="3333CC"/>
              </a:solidFill>
            </a:endParaRPr>
          </a:p>
        </p:txBody>
      </p:sp>
      <p:pic>
        <p:nvPicPr>
          <p:cNvPr id="120835" name="Picture 7" descr="hipermetropia%20LOGO"/>
          <p:cNvPicPr>
            <a:picLocks noChangeAspect="1" noChangeArrowheads="1"/>
          </p:cNvPicPr>
          <p:nvPr/>
        </p:nvPicPr>
        <p:blipFill>
          <a:blip r:embed="rId3"/>
          <a:srcRect/>
          <a:stretch>
            <a:fillRect/>
          </a:stretch>
        </p:blipFill>
        <p:spPr bwMode="auto">
          <a:xfrm>
            <a:off x="1663700" y="1143000"/>
            <a:ext cx="6007100" cy="480536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7" descr="p-astigmatismo2LOGO"/>
          <p:cNvPicPr>
            <a:picLocks noChangeAspect="1" noChangeArrowheads="1"/>
          </p:cNvPicPr>
          <p:nvPr/>
        </p:nvPicPr>
        <p:blipFill>
          <a:blip r:embed="rId3"/>
          <a:srcRect/>
          <a:stretch>
            <a:fillRect/>
          </a:stretch>
        </p:blipFill>
        <p:spPr bwMode="auto">
          <a:xfrm>
            <a:off x="2257425" y="755650"/>
            <a:ext cx="5619750" cy="5245100"/>
          </a:xfrm>
          <a:prstGeom prst="rect">
            <a:avLst/>
          </a:prstGeom>
          <a:noFill/>
          <a:ln w="9525">
            <a:noFill/>
            <a:miter lim="800000"/>
            <a:headEnd/>
            <a:tailEnd/>
          </a:ln>
        </p:spPr>
      </p:pic>
      <p:sp>
        <p:nvSpPr>
          <p:cNvPr id="122883" name="Text Box 2"/>
          <p:cNvSpPr txBox="1">
            <a:spLocks noChangeArrowheads="1"/>
          </p:cNvSpPr>
          <p:nvPr/>
        </p:nvSpPr>
        <p:spPr bwMode="auto">
          <a:xfrm>
            <a:off x="176213" y="76200"/>
            <a:ext cx="38608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Astigmatismo  ]</a:t>
            </a:r>
            <a:endParaRPr lang="en-US">
              <a:solidFill>
                <a:srgbClr val="3333CC"/>
              </a:solidFill>
            </a:endParaRPr>
          </a:p>
        </p:txBody>
      </p:sp>
      <p:sp>
        <p:nvSpPr>
          <p:cNvPr id="122884" name="Text Box 4"/>
          <p:cNvSpPr txBox="1">
            <a:spLocks noChangeArrowheads="1"/>
          </p:cNvSpPr>
          <p:nvPr/>
        </p:nvSpPr>
        <p:spPr bwMode="auto">
          <a:xfrm>
            <a:off x="454025" y="1928813"/>
            <a:ext cx="6369050" cy="3387725"/>
          </a:xfrm>
          <a:prstGeom prst="rect">
            <a:avLst/>
          </a:prstGeom>
          <a:noFill/>
          <a:ln w="9525">
            <a:noFill/>
            <a:miter lim="800000"/>
            <a:headEnd/>
            <a:tailEnd/>
          </a:ln>
        </p:spPr>
        <p:txBody>
          <a:bodyPr>
            <a:prstTxWarp prst="textNoShape">
              <a:avLst/>
            </a:prstTxWarp>
            <a:spAutoFit/>
          </a:bodyPr>
          <a:lstStyle/>
          <a:p>
            <a:r>
              <a:rPr lang="es-ES"/>
              <a:t>En esta afectación la curvatura de la cornea es irregular lo que produce una visión distorsionada o de varios focos simultáneos. Suele acompañar a la miopía o a la hipermetropía. </a:t>
            </a:r>
          </a:p>
          <a:p>
            <a:endParaRPr lang="es-CL"/>
          </a:p>
          <a:p>
            <a:r>
              <a:rPr lang="es-ES"/>
              <a:t>El síntoma principal es que la vista nunca es completamente clara ni precisa, sin importar la distancia o el nivel de iluminación. Una parte de lo que se está mirando puede estar bien enfocada y otra parte puede ser borrosa. Por ejemplo, las líneas verticales pueden estar en foco mientras que las horizontales pueden aparecer borrosas.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3"/>
          <p:cNvSpPr txBox="1">
            <a:spLocks noChangeArrowheads="1"/>
          </p:cNvSpPr>
          <p:nvPr/>
        </p:nvSpPr>
        <p:spPr bwMode="auto">
          <a:xfrm>
            <a:off x="176213" y="76200"/>
            <a:ext cx="34163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Presbicia  ]</a:t>
            </a:r>
            <a:endParaRPr lang="en-US">
              <a:solidFill>
                <a:srgbClr val="3333CC"/>
              </a:solidFill>
            </a:endParaRPr>
          </a:p>
        </p:txBody>
      </p:sp>
      <p:sp>
        <p:nvSpPr>
          <p:cNvPr id="124931" name="Text Box 4"/>
          <p:cNvSpPr txBox="1">
            <a:spLocks noChangeArrowheads="1"/>
          </p:cNvSpPr>
          <p:nvPr/>
        </p:nvSpPr>
        <p:spPr bwMode="auto">
          <a:xfrm>
            <a:off x="377825" y="4964113"/>
            <a:ext cx="6369050" cy="1190625"/>
          </a:xfrm>
          <a:prstGeom prst="rect">
            <a:avLst/>
          </a:prstGeom>
          <a:noFill/>
          <a:ln w="9525">
            <a:noFill/>
            <a:miter lim="800000"/>
            <a:headEnd/>
            <a:tailEnd/>
          </a:ln>
        </p:spPr>
        <p:txBody>
          <a:bodyPr>
            <a:prstTxWarp prst="textNoShape">
              <a:avLst/>
            </a:prstTxWarp>
            <a:spAutoFit/>
          </a:bodyPr>
          <a:lstStyle/>
          <a:p>
            <a:r>
              <a:rPr lang="es-ES"/>
              <a:t>Por la edad se van perdiendo las capacidades de enfoque de las lentes oculares, por ello suelen ser precisas gafas para la lectura. Este problema afecta a personas entre los 40 y los 60 años. </a:t>
            </a:r>
          </a:p>
        </p:txBody>
      </p:sp>
      <p:pic>
        <p:nvPicPr>
          <p:cNvPr id="124932" name="Picture 6" descr="persbica%20LOgo"/>
          <p:cNvPicPr>
            <a:picLocks noChangeAspect="1" noChangeArrowheads="1"/>
          </p:cNvPicPr>
          <p:nvPr/>
        </p:nvPicPr>
        <p:blipFill>
          <a:blip r:embed="rId3"/>
          <a:srcRect/>
          <a:stretch>
            <a:fillRect/>
          </a:stretch>
        </p:blipFill>
        <p:spPr bwMode="auto">
          <a:xfrm>
            <a:off x="4248150" y="1066800"/>
            <a:ext cx="4140200" cy="367982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6979" name="Line 5"/>
          <p:cNvSpPr>
            <a:spLocks noChangeShapeType="1"/>
          </p:cNvSpPr>
          <p:nvPr/>
        </p:nvSpPr>
        <p:spPr bwMode="auto">
          <a:xfrm flipV="1">
            <a:off x="1143000" y="1143000"/>
            <a:ext cx="0" cy="441960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sp>
        <p:nvSpPr>
          <p:cNvPr id="126980" name="Line 6"/>
          <p:cNvSpPr>
            <a:spLocks noChangeShapeType="1"/>
          </p:cNvSpPr>
          <p:nvPr/>
        </p:nvSpPr>
        <p:spPr bwMode="auto">
          <a:xfrm>
            <a:off x="838200" y="5410200"/>
            <a:ext cx="7848600" cy="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grpSp>
        <p:nvGrpSpPr>
          <p:cNvPr id="126981" name="Group 7"/>
          <p:cNvGrpSpPr>
            <a:grpSpLocks/>
          </p:cNvGrpSpPr>
          <p:nvPr/>
        </p:nvGrpSpPr>
        <p:grpSpPr bwMode="auto">
          <a:xfrm>
            <a:off x="1143000" y="914400"/>
            <a:ext cx="7391400" cy="4508500"/>
            <a:chOff x="720" y="568"/>
            <a:chExt cx="4656" cy="2840"/>
          </a:xfrm>
        </p:grpSpPr>
        <p:sp>
          <p:nvSpPr>
            <p:cNvPr id="127001" name="Freeform 8"/>
            <p:cNvSpPr>
              <a:spLocks/>
            </p:cNvSpPr>
            <p:nvPr/>
          </p:nvSpPr>
          <p:spPr bwMode="auto">
            <a:xfrm>
              <a:off x="720" y="568"/>
              <a:ext cx="1680" cy="2840"/>
            </a:xfrm>
            <a:custGeom>
              <a:avLst/>
              <a:gdLst>
                <a:gd name="T0" fmla="*/ 0 w 1680"/>
                <a:gd name="T1" fmla="*/ 2552 h 2840"/>
                <a:gd name="T2" fmla="*/ 624 w 1680"/>
                <a:gd name="T3" fmla="*/ 1544 h 2840"/>
                <a:gd name="T4" fmla="*/ 1104 w 1680"/>
                <a:gd name="T5" fmla="*/ 488 h 2840"/>
                <a:gd name="T6" fmla="*/ 1584 w 1680"/>
                <a:gd name="T7" fmla="*/ 392 h 2840"/>
                <a:gd name="T8" fmla="*/ 1680 w 1680"/>
                <a:gd name="T9" fmla="*/ 2840 h 2840"/>
                <a:gd name="T10" fmla="*/ 0 60000 65536"/>
                <a:gd name="T11" fmla="*/ 0 60000 65536"/>
                <a:gd name="T12" fmla="*/ 0 60000 65536"/>
                <a:gd name="T13" fmla="*/ 0 60000 65536"/>
                <a:gd name="T14" fmla="*/ 0 60000 65536"/>
                <a:gd name="T15" fmla="*/ 0 w 1680"/>
                <a:gd name="T16" fmla="*/ 0 h 2840"/>
                <a:gd name="T17" fmla="*/ 1680 w 1680"/>
                <a:gd name="T18" fmla="*/ 2840 h 2840"/>
              </a:gdLst>
              <a:ahLst/>
              <a:cxnLst>
                <a:cxn ang="T10">
                  <a:pos x="T0" y="T1"/>
                </a:cxn>
                <a:cxn ang="T11">
                  <a:pos x="T2" y="T3"/>
                </a:cxn>
                <a:cxn ang="T12">
                  <a:pos x="T4" y="T5"/>
                </a:cxn>
                <a:cxn ang="T13">
                  <a:pos x="T6" y="T7"/>
                </a:cxn>
                <a:cxn ang="T14">
                  <a:pos x="T8" y="T9"/>
                </a:cxn>
              </a:cxnLst>
              <a:rect l="T15" t="T16" r="T17" b="T18"/>
              <a:pathLst>
                <a:path w="1680" h="2840">
                  <a:moveTo>
                    <a:pt x="0" y="2552"/>
                  </a:moveTo>
                  <a:cubicBezTo>
                    <a:pt x="220" y="2220"/>
                    <a:pt x="440" y="1888"/>
                    <a:pt x="624" y="1544"/>
                  </a:cubicBezTo>
                  <a:cubicBezTo>
                    <a:pt x="808" y="1200"/>
                    <a:pt x="944" y="680"/>
                    <a:pt x="1104" y="488"/>
                  </a:cubicBezTo>
                  <a:cubicBezTo>
                    <a:pt x="1264" y="296"/>
                    <a:pt x="1488" y="0"/>
                    <a:pt x="1584" y="392"/>
                  </a:cubicBezTo>
                  <a:cubicBezTo>
                    <a:pt x="1680" y="784"/>
                    <a:pt x="1680" y="1812"/>
                    <a:pt x="1680" y="2840"/>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2" name="Freeform 9"/>
            <p:cNvSpPr>
              <a:spLocks/>
            </p:cNvSpPr>
            <p:nvPr/>
          </p:nvSpPr>
          <p:spPr bwMode="auto">
            <a:xfrm>
              <a:off x="2480" y="840"/>
              <a:ext cx="688" cy="2568"/>
            </a:xfrm>
            <a:custGeom>
              <a:avLst/>
              <a:gdLst>
                <a:gd name="T0" fmla="*/ 16 w 688"/>
                <a:gd name="T1" fmla="*/ 2568 h 2568"/>
                <a:gd name="T2" fmla="*/ 16 w 688"/>
                <a:gd name="T3" fmla="*/ 552 h 2568"/>
                <a:gd name="T4" fmla="*/ 112 w 688"/>
                <a:gd name="T5" fmla="*/ 120 h 2568"/>
                <a:gd name="T6" fmla="*/ 352 w 688"/>
                <a:gd name="T7" fmla="*/ 408 h 2568"/>
                <a:gd name="T8" fmla="*/ 688 w 688"/>
                <a:gd name="T9" fmla="*/ 2568 h 2568"/>
                <a:gd name="T10" fmla="*/ 0 60000 65536"/>
                <a:gd name="T11" fmla="*/ 0 60000 65536"/>
                <a:gd name="T12" fmla="*/ 0 60000 65536"/>
                <a:gd name="T13" fmla="*/ 0 60000 65536"/>
                <a:gd name="T14" fmla="*/ 0 60000 65536"/>
                <a:gd name="T15" fmla="*/ 0 w 688"/>
                <a:gd name="T16" fmla="*/ 0 h 2568"/>
                <a:gd name="T17" fmla="*/ 688 w 688"/>
                <a:gd name="T18" fmla="*/ 2568 h 2568"/>
              </a:gdLst>
              <a:ahLst/>
              <a:cxnLst>
                <a:cxn ang="T10">
                  <a:pos x="T0" y="T1"/>
                </a:cxn>
                <a:cxn ang="T11">
                  <a:pos x="T2" y="T3"/>
                </a:cxn>
                <a:cxn ang="T12">
                  <a:pos x="T4" y="T5"/>
                </a:cxn>
                <a:cxn ang="T13">
                  <a:pos x="T6" y="T7"/>
                </a:cxn>
                <a:cxn ang="T14">
                  <a:pos x="T8" y="T9"/>
                </a:cxn>
              </a:cxnLst>
              <a:rect l="T15" t="T16" r="T17" b="T18"/>
              <a:pathLst>
                <a:path w="688" h="2568">
                  <a:moveTo>
                    <a:pt x="16" y="2568"/>
                  </a:moveTo>
                  <a:cubicBezTo>
                    <a:pt x="8" y="1764"/>
                    <a:pt x="0" y="960"/>
                    <a:pt x="16" y="552"/>
                  </a:cubicBezTo>
                  <a:cubicBezTo>
                    <a:pt x="32" y="144"/>
                    <a:pt x="56" y="144"/>
                    <a:pt x="112" y="120"/>
                  </a:cubicBezTo>
                  <a:cubicBezTo>
                    <a:pt x="168" y="96"/>
                    <a:pt x="256" y="0"/>
                    <a:pt x="352" y="408"/>
                  </a:cubicBezTo>
                  <a:cubicBezTo>
                    <a:pt x="448" y="816"/>
                    <a:pt x="568" y="1692"/>
                    <a:pt x="688" y="2568"/>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3" name="Freeform 10"/>
            <p:cNvSpPr>
              <a:spLocks/>
            </p:cNvSpPr>
            <p:nvPr/>
          </p:nvSpPr>
          <p:spPr bwMode="auto">
            <a:xfrm>
              <a:off x="3168" y="712"/>
              <a:ext cx="2208" cy="2696"/>
            </a:xfrm>
            <a:custGeom>
              <a:avLst/>
              <a:gdLst>
                <a:gd name="T0" fmla="*/ 0 w 2208"/>
                <a:gd name="T1" fmla="*/ 2696 h 2696"/>
                <a:gd name="T2" fmla="*/ 96 w 2208"/>
                <a:gd name="T3" fmla="*/ 1112 h 2696"/>
                <a:gd name="T4" fmla="*/ 192 w 2208"/>
                <a:gd name="T5" fmla="*/ 296 h 2696"/>
                <a:gd name="T6" fmla="*/ 336 w 2208"/>
                <a:gd name="T7" fmla="*/ 56 h 2696"/>
                <a:gd name="T8" fmla="*/ 576 w 2208"/>
                <a:gd name="T9" fmla="*/ 56 h 2696"/>
                <a:gd name="T10" fmla="*/ 864 w 2208"/>
                <a:gd name="T11" fmla="*/ 392 h 2696"/>
                <a:gd name="T12" fmla="*/ 1344 w 2208"/>
                <a:gd name="T13" fmla="*/ 1304 h 2696"/>
                <a:gd name="T14" fmla="*/ 2208 w 2208"/>
                <a:gd name="T15" fmla="*/ 2216 h 2696"/>
                <a:gd name="T16" fmla="*/ 0 60000 65536"/>
                <a:gd name="T17" fmla="*/ 0 60000 65536"/>
                <a:gd name="T18" fmla="*/ 0 60000 65536"/>
                <a:gd name="T19" fmla="*/ 0 60000 65536"/>
                <a:gd name="T20" fmla="*/ 0 60000 65536"/>
                <a:gd name="T21" fmla="*/ 0 60000 65536"/>
                <a:gd name="T22" fmla="*/ 0 60000 65536"/>
                <a:gd name="T23" fmla="*/ 0 60000 65536"/>
                <a:gd name="T24" fmla="*/ 0 w 2208"/>
                <a:gd name="T25" fmla="*/ 0 h 2696"/>
                <a:gd name="T26" fmla="*/ 2208 w 2208"/>
                <a:gd name="T27" fmla="*/ 2696 h 2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8" h="2696">
                  <a:moveTo>
                    <a:pt x="0" y="2696"/>
                  </a:moveTo>
                  <a:cubicBezTo>
                    <a:pt x="32" y="2104"/>
                    <a:pt x="64" y="1512"/>
                    <a:pt x="96" y="1112"/>
                  </a:cubicBezTo>
                  <a:cubicBezTo>
                    <a:pt x="128" y="712"/>
                    <a:pt x="152" y="472"/>
                    <a:pt x="192" y="296"/>
                  </a:cubicBezTo>
                  <a:cubicBezTo>
                    <a:pt x="232" y="120"/>
                    <a:pt x="272" y="96"/>
                    <a:pt x="336" y="56"/>
                  </a:cubicBezTo>
                  <a:cubicBezTo>
                    <a:pt x="400" y="16"/>
                    <a:pt x="488" y="0"/>
                    <a:pt x="576" y="56"/>
                  </a:cubicBezTo>
                  <a:cubicBezTo>
                    <a:pt x="664" y="112"/>
                    <a:pt x="736" y="184"/>
                    <a:pt x="864" y="392"/>
                  </a:cubicBezTo>
                  <a:cubicBezTo>
                    <a:pt x="992" y="600"/>
                    <a:pt x="1120" y="1000"/>
                    <a:pt x="1344" y="1304"/>
                  </a:cubicBezTo>
                  <a:cubicBezTo>
                    <a:pt x="1568" y="1608"/>
                    <a:pt x="1888" y="1912"/>
                    <a:pt x="2208" y="2216"/>
                  </a:cubicBezTo>
                </a:path>
              </a:pathLst>
            </a:custGeom>
            <a:noFill/>
            <a:ln w="38100">
              <a:solidFill>
                <a:srgbClr val="3399FF"/>
              </a:solidFill>
              <a:prstDash val="dash"/>
              <a:round/>
              <a:headEnd/>
              <a:tailEnd/>
            </a:ln>
          </p:spPr>
          <p:txBody>
            <a:bodyPr>
              <a:prstTxWarp prst="textNoShape">
                <a:avLst/>
              </a:prstTxWarp>
            </a:bodyPr>
            <a:lstStyle/>
            <a:p>
              <a:endParaRPr lang="es-ES_tradnl"/>
            </a:p>
          </p:txBody>
        </p:sp>
      </p:grpSp>
      <p:sp>
        <p:nvSpPr>
          <p:cNvPr id="126982" name="Freeform 11"/>
          <p:cNvSpPr>
            <a:spLocks/>
          </p:cNvSpPr>
          <p:nvPr/>
        </p:nvSpPr>
        <p:spPr bwMode="auto">
          <a:xfrm>
            <a:off x="1143000" y="5181600"/>
            <a:ext cx="2667000" cy="88900"/>
          </a:xfrm>
          <a:custGeom>
            <a:avLst/>
            <a:gdLst>
              <a:gd name="T0" fmla="*/ 0 w 1680"/>
              <a:gd name="T1" fmla="*/ 2147483647 h 56"/>
              <a:gd name="T2" fmla="*/ 2147483647 w 1680"/>
              <a:gd name="T3" fmla="*/ 2147483647 h 56"/>
              <a:gd name="T4" fmla="*/ 2147483647 w 1680"/>
              <a:gd name="T5" fmla="*/ 0 h 56"/>
              <a:gd name="T6" fmla="*/ 0 60000 65536"/>
              <a:gd name="T7" fmla="*/ 0 60000 65536"/>
              <a:gd name="T8" fmla="*/ 0 60000 65536"/>
              <a:gd name="T9" fmla="*/ 0 w 1680"/>
              <a:gd name="T10" fmla="*/ 0 h 56"/>
              <a:gd name="T11" fmla="*/ 1680 w 1680"/>
              <a:gd name="T12" fmla="*/ 56 h 56"/>
            </a:gdLst>
            <a:ahLst/>
            <a:cxnLst>
              <a:cxn ang="T6">
                <a:pos x="T0" y="T1"/>
              </a:cxn>
              <a:cxn ang="T7">
                <a:pos x="T2" y="T3"/>
              </a:cxn>
              <a:cxn ang="T8">
                <a:pos x="T4" y="T5"/>
              </a:cxn>
            </a:cxnLst>
            <a:rect l="T9" t="T10" r="T11" b="T12"/>
            <a:pathLst>
              <a:path w="1680" h="56">
                <a:moveTo>
                  <a:pt x="0" y="48"/>
                </a:moveTo>
                <a:cubicBezTo>
                  <a:pt x="292" y="52"/>
                  <a:pt x="584" y="56"/>
                  <a:pt x="864" y="48"/>
                </a:cubicBezTo>
                <a:cubicBezTo>
                  <a:pt x="1144" y="40"/>
                  <a:pt x="1412" y="20"/>
                  <a:pt x="168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3" name="Freeform 12"/>
          <p:cNvSpPr>
            <a:spLocks/>
          </p:cNvSpPr>
          <p:nvPr/>
        </p:nvSpPr>
        <p:spPr bwMode="auto">
          <a:xfrm>
            <a:off x="3962400" y="1349375"/>
            <a:ext cx="1058863" cy="3832225"/>
          </a:xfrm>
          <a:custGeom>
            <a:avLst/>
            <a:gdLst>
              <a:gd name="T0" fmla="*/ 0 w 667"/>
              <a:gd name="T1" fmla="*/ 2147483647 h 2414"/>
              <a:gd name="T2" fmla="*/ 2147483647 w 667"/>
              <a:gd name="T3" fmla="*/ 2147483647 h 2414"/>
              <a:gd name="T4" fmla="*/ 2147483647 w 667"/>
              <a:gd name="T5" fmla="*/ 2147483647 h 2414"/>
              <a:gd name="T6" fmla="*/ 2147483647 w 667"/>
              <a:gd name="T7" fmla="*/ 2147483647 h 2414"/>
              <a:gd name="T8" fmla="*/ 2147483647 w 667"/>
              <a:gd name="T9" fmla="*/ 0 h 2414"/>
              <a:gd name="T10" fmla="*/ 0 60000 65536"/>
              <a:gd name="T11" fmla="*/ 0 60000 65536"/>
              <a:gd name="T12" fmla="*/ 0 60000 65536"/>
              <a:gd name="T13" fmla="*/ 0 60000 65536"/>
              <a:gd name="T14" fmla="*/ 0 60000 65536"/>
              <a:gd name="T15" fmla="*/ 0 w 667"/>
              <a:gd name="T16" fmla="*/ 0 h 2414"/>
              <a:gd name="T17" fmla="*/ 667 w 667"/>
              <a:gd name="T18" fmla="*/ 2414 h 2414"/>
            </a:gdLst>
            <a:ahLst/>
            <a:cxnLst>
              <a:cxn ang="T10">
                <a:pos x="T0" y="T1"/>
              </a:cxn>
              <a:cxn ang="T11">
                <a:pos x="T2" y="T3"/>
              </a:cxn>
              <a:cxn ang="T12">
                <a:pos x="T4" y="T5"/>
              </a:cxn>
              <a:cxn ang="T13">
                <a:pos x="T6" y="T7"/>
              </a:cxn>
              <a:cxn ang="T14">
                <a:pos x="T8" y="T9"/>
              </a:cxn>
            </a:cxnLst>
            <a:rect l="T15" t="T16" r="T17" b="T18"/>
            <a:pathLst>
              <a:path w="667" h="2414">
                <a:moveTo>
                  <a:pt x="0" y="2414"/>
                </a:moveTo>
                <a:cubicBezTo>
                  <a:pt x="65" y="2411"/>
                  <a:pt x="311" y="2413"/>
                  <a:pt x="393" y="2398"/>
                </a:cubicBezTo>
                <a:cubicBezTo>
                  <a:pt x="475" y="2382"/>
                  <a:pt x="467" y="2413"/>
                  <a:pt x="494" y="2323"/>
                </a:cubicBezTo>
                <a:cubicBezTo>
                  <a:pt x="521" y="2233"/>
                  <a:pt x="529" y="2244"/>
                  <a:pt x="558" y="1857"/>
                </a:cubicBezTo>
                <a:cubicBezTo>
                  <a:pt x="587" y="1470"/>
                  <a:pt x="644" y="387"/>
                  <a:pt x="667"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4" name="Freeform 13"/>
          <p:cNvSpPr>
            <a:spLocks/>
          </p:cNvSpPr>
          <p:nvPr/>
        </p:nvSpPr>
        <p:spPr bwMode="auto">
          <a:xfrm>
            <a:off x="5030788" y="1371600"/>
            <a:ext cx="3517900" cy="3883025"/>
          </a:xfrm>
          <a:custGeom>
            <a:avLst/>
            <a:gdLst>
              <a:gd name="T0" fmla="*/ 2147483647 w 2216"/>
              <a:gd name="T1" fmla="*/ 2147483647 h 2446"/>
              <a:gd name="T2" fmla="*/ 2147483647 w 2216"/>
              <a:gd name="T3" fmla="*/ 2147483647 h 2446"/>
              <a:gd name="T4" fmla="*/ 2147483647 w 2216"/>
              <a:gd name="T5" fmla="*/ 2147483647 h 2446"/>
              <a:gd name="T6" fmla="*/ 2147483647 w 2216"/>
              <a:gd name="T7" fmla="*/ 2147483647 h 2446"/>
              <a:gd name="T8" fmla="*/ 2147483647 w 2216"/>
              <a:gd name="T9" fmla="*/ 2147483647 h 2446"/>
              <a:gd name="T10" fmla="*/ 2147483647 w 2216"/>
              <a:gd name="T11" fmla="*/ 2147483647 h 2446"/>
              <a:gd name="T12" fmla="*/ 2147483647 w 2216"/>
              <a:gd name="T13" fmla="*/ 2147483647 h 2446"/>
              <a:gd name="T14" fmla="*/ 0 w 2216"/>
              <a:gd name="T15" fmla="*/ 0 h 2446"/>
              <a:gd name="T16" fmla="*/ 0 60000 65536"/>
              <a:gd name="T17" fmla="*/ 0 60000 65536"/>
              <a:gd name="T18" fmla="*/ 0 60000 65536"/>
              <a:gd name="T19" fmla="*/ 0 60000 65536"/>
              <a:gd name="T20" fmla="*/ 0 60000 65536"/>
              <a:gd name="T21" fmla="*/ 0 60000 65536"/>
              <a:gd name="T22" fmla="*/ 0 60000 65536"/>
              <a:gd name="T23" fmla="*/ 0 60000 65536"/>
              <a:gd name="T24" fmla="*/ 0 w 2216"/>
              <a:gd name="T25" fmla="*/ 0 h 2446"/>
              <a:gd name="T26" fmla="*/ 2216 w 2216"/>
              <a:gd name="T27" fmla="*/ 2446 h 24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6" h="2446">
                <a:moveTo>
                  <a:pt x="2216" y="2446"/>
                </a:moveTo>
                <a:cubicBezTo>
                  <a:pt x="1992" y="2440"/>
                  <a:pt x="1140" y="2415"/>
                  <a:pt x="872" y="2409"/>
                </a:cubicBezTo>
                <a:cubicBezTo>
                  <a:pt x="604" y="2403"/>
                  <a:pt x="686" y="2412"/>
                  <a:pt x="607" y="2409"/>
                </a:cubicBezTo>
                <a:cubicBezTo>
                  <a:pt x="528" y="2406"/>
                  <a:pt x="461" y="2403"/>
                  <a:pt x="397" y="2391"/>
                </a:cubicBezTo>
                <a:cubicBezTo>
                  <a:pt x="333" y="2379"/>
                  <a:pt x="258" y="2362"/>
                  <a:pt x="223" y="2336"/>
                </a:cubicBezTo>
                <a:cubicBezTo>
                  <a:pt x="188" y="2310"/>
                  <a:pt x="205" y="2315"/>
                  <a:pt x="186" y="2235"/>
                </a:cubicBezTo>
                <a:cubicBezTo>
                  <a:pt x="167" y="2155"/>
                  <a:pt x="140" y="2229"/>
                  <a:pt x="109" y="1857"/>
                </a:cubicBezTo>
                <a:cubicBezTo>
                  <a:pt x="78" y="1485"/>
                  <a:pt x="23" y="387"/>
                  <a:pt x="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5" name="Text Box 14"/>
          <p:cNvSpPr txBox="1">
            <a:spLocks noChangeArrowheads="1"/>
          </p:cNvSpPr>
          <p:nvPr/>
        </p:nvSpPr>
        <p:spPr bwMode="auto">
          <a:xfrm>
            <a:off x="7439025" y="2249488"/>
            <a:ext cx="1382713" cy="701675"/>
          </a:xfrm>
          <a:prstGeom prst="rect">
            <a:avLst/>
          </a:prstGeom>
          <a:noFill/>
          <a:ln w="9525">
            <a:noFill/>
            <a:miter lim="800000"/>
            <a:headEnd/>
            <a:tailEnd/>
          </a:ln>
        </p:spPr>
        <p:txBody>
          <a:bodyPr wrap="none">
            <a:prstTxWarp prst="textNoShape">
              <a:avLst/>
            </a:prstTxWarp>
            <a:spAutoFit/>
          </a:bodyPr>
          <a:lstStyle/>
          <a:p>
            <a:pPr eaLnBrk="0" hangingPunct="0"/>
            <a:r>
              <a:rPr lang="es-ES" sz="2400"/>
              <a:t>Bastones</a:t>
            </a:r>
          </a:p>
          <a:p>
            <a:pPr eaLnBrk="0" hangingPunct="0"/>
            <a:r>
              <a:rPr lang="es-CL" sz="1600"/>
              <a:t>100 millones</a:t>
            </a:r>
            <a:endParaRPr lang="es-ES" sz="1600"/>
          </a:p>
        </p:txBody>
      </p:sp>
      <p:sp>
        <p:nvSpPr>
          <p:cNvPr id="126986" name="Text Box 15"/>
          <p:cNvSpPr txBox="1">
            <a:spLocks noChangeArrowheads="1"/>
          </p:cNvSpPr>
          <p:nvPr/>
        </p:nvSpPr>
        <p:spPr bwMode="auto">
          <a:xfrm>
            <a:off x="5803900" y="4238625"/>
            <a:ext cx="995363" cy="669925"/>
          </a:xfrm>
          <a:prstGeom prst="rect">
            <a:avLst/>
          </a:prstGeom>
          <a:noFill/>
          <a:ln w="9525">
            <a:noFill/>
            <a:miter lim="800000"/>
            <a:headEnd/>
            <a:tailEnd/>
          </a:ln>
        </p:spPr>
        <p:txBody>
          <a:bodyPr wrap="none">
            <a:prstTxWarp prst="textNoShape">
              <a:avLst/>
            </a:prstTxWarp>
            <a:spAutoFit/>
          </a:bodyPr>
          <a:lstStyle/>
          <a:p>
            <a:pPr eaLnBrk="0" hangingPunct="0"/>
            <a:r>
              <a:rPr lang="es-ES" sz="2400"/>
              <a:t>Conos</a:t>
            </a:r>
          </a:p>
          <a:p>
            <a:pPr eaLnBrk="0" hangingPunct="0"/>
            <a:r>
              <a:rPr lang="es-CL" sz="1400"/>
              <a:t>5 millones</a:t>
            </a:r>
            <a:endParaRPr lang="es-ES" sz="1400"/>
          </a:p>
        </p:txBody>
      </p:sp>
      <p:sp>
        <p:nvSpPr>
          <p:cNvPr id="126987" name="Text Box 16"/>
          <p:cNvSpPr txBox="1">
            <a:spLocks noChangeArrowheads="1"/>
          </p:cNvSpPr>
          <p:nvPr/>
        </p:nvSpPr>
        <p:spPr bwMode="auto">
          <a:xfrm>
            <a:off x="3505200" y="593725"/>
            <a:ext cx="971550"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t>punto</a:t>
            </a:r>
          </a:p>
          <a:p>
            <a:pPr eaLnBrk="0" hangingPunct="0"/>
            <a:r>
              <a:rPr lang="es-ES" sz="2400"/>
              <a:t>ciego</a:t>
            </a:r>
          </a:p>
        </p:txBody>
      </p:sp>
      <p:sp>
        <p:nvSpPr>
          <p:cNvPr id="126988" name="Text Box 17"/>
          <p:cNvSpPr txBox="1">
            <a:spLocks noChangeArrowheads="1"/>
          </p:cNvSpPr>
          <p:nvPr/>
        </p:nvSpPr>
        <p:spPr bwMode="auto">
          <a:xfrm rot="-5400000">
            <a:off x="123825" y="2644775"/>
            <a:ext cx="12636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t>Nº/mm</a:t>
            </a:r>
            <a:r>
              <a:rPr lang="es-ES" sz="2400" baseline="30000"/>
              <a:t>2</a:t>
            </a:r>
          </a:p>
        </p:txBody>
      </p:sp>
      <p:sp>
        <p:nvSpPr>
          <p:cNvPr id="126989" name="Text Box 18"/>
          <p:cNvSpPr txBox="1">
            <a:spLocks noChangeArrowheads="1"/>
          </p:cNvSpPr>
          <p:nvPr/>
        </p:nvSpPr>
        <p:spPr bwMode="auto">
          <a:xfrm>
            <a:off x="381000" y="1287463"/>
            <a:ext cx="811213"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160.000</a:t>
            </a:r>
          </a:p>
        </p:txBody>
      </p:sp>
      <p:sp>
        <p:nvSpPr>
          <p:cNvPr id="126990" name="Text Box 19"/>
          <p:cNvSpPr txBox="1">
            <a:spLocks noChangeArrowheads="1"/>
          </p:cNvSpPr>
          <p:nvPr/>
        </p:nvSpPr>
        <p:spPr bwMode="auto">
          <a:xfrm>
            <a:off x="-309563" y="5554663"/>
            <a:ext cx="9224963"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t>                             -80º                                                              0º                                                               80º</a:t>
            </a:r>
          </a:p>
          <a:p>
            <a:pPr algn="ctr" eaLnBrk="0" hangingPunct="0"/>
            <a:r>
              <a:rPr lang="es-ES" sz="1400"/>
              <a:t>                          Grados desde la fóvea</a:t>
            </a:r>
          </a:p>
          <a:p>
            <a:pPr algn="ctr" eaLnBrk="0" hangingPunct="0"/>
            <a:endParaRPr lang="es-ES" sz="1400"/>
          </a:p>
          <a:p>
            <a:pPr algn="ctr" eaLnBrk="0" hangingPunct="0"/>
            <a:endParaRPr lang="es-ES"/>
          </a:p>
        </p:txBody>
      </p:sp>
      <p:sp>
        <p:nvSpPr>
          <p:cNvPr id="126991" name="Text Box 20"/>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0</a:t>
            </a:r>
          </a:p>
        </p:txBody>
      </p:sp>
      <p:grpSp>
        <p:nvGrpSpPr>
          <p:cNvPr id="126992" name="Group 21"/>
          <p:cNvGrpSpPr>
            <a:grpSpLocks/>
          </p:cNvGrpSpPr>
          <p:nvPr/>
        </p:nvGrpSpPr>
        <p:grpSpPr bwMode="auto">
          <a:xfrm>
            <a:off x="7620000" y="685800"/>
            <a:ext cx="1295400" cy="1219200"/>
            <a:chOff x="432" y="1392"/>
            <a:chExt cx="816" cy="768"/>
          </a:xfrm>
        </p:grpSpPr>
        <p:sp>
          <p:nvSpPr>
            <p:cNvPr id="126999" name="Oval 22"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27000" name="Oval 23"/>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26993" name="Line 24"/>
          <p:cNvSpPr>
            <a:spLocks noChangeShapeType="1"/>
          </p:cNvSpPr>
          <p:nvPr/>
        </p:nvSpPr>
        <p:spPr bwMode="auto">
          <a:xfrm>
            <a:off x="7467600" y="1314450"/>
            <a:ext cx="1447800" cy="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4" name="Line 25"/>
          <p:cNvSpPr>
            <a:spLocks noChangeShapeType="1"/>
          </p:cNvSpPr>
          <p:nvPr/>
        </p:nvSpPr>
        <p:spPr bwMode="auto">
          <a:xfrm flipV="1">
            <a:off x="7750175" y="957263"/>
            <a:ext cx="1030288" cy="34925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5" name="Rectangle 26"/>
          <p:cNvSpPr>
            <a:spLocks noChangeArrowheads="1"/>
          </p:cNvSpPr>
          <p:nvPr/>
        </p:nvSpPr>
        <p:spPr bwMode="auto">
          <a:xfrm>
            <a:off x="8478838" y="931863"/>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6" name="Rectangle 27"/>
          <p:cNvSpPr>
            <a:spLocks noChangeArrowheads="1"/>
          </p:cNvSpPr>
          <p:nvPr/>
        </p:nvSpPr>
        <p:spPr bwMode="auto">
          <a:xfrm>
            <a:off x="8801100" y="5184775"/>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7" name="Line 28"/>
          <p:cNvSpPr>
            <a:spLocks noChangeShapeType="1"/>
          </p:cNvSpPr>
          <p:nvPr/>
        </p:nvSpPr>
        <p:spPr bwMode="auto">
          <a:xfrm flipV="1">
            <a:off x="5245100" y="4533900"/>
            <a:ext cx="609600" cy="13970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8" name="Line 29"/>
          <p:cNvSpPr>
            <a:spLocks noChangeShapeType="1"/>
          </p:cNvSpPr>
          <p:nvPr/>
        </p:nvSpPr>
        <p:spPr bwMode="auto">
          <a:xfrm flipV="1">
            <a:off x="6896100" y="2501900"/>
            <a:ext cx="609600" cy="241300"/>
          </a:xfrm>
          <a:prstGeom prst="line">
            <a:avLst/>
          </a:prstGeom>
          <a:noFill/>
          <a:ln w="9525">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9027" name="AutoShape 27"/>
          <p:cNvSpPr>
            <a:spLocks noChangeArrowheads="1"/>
          </p:cNvSpPr>
          <p:nvPr/>
        </p:nvSpPr>
        <p:spPr bwMode="auto">
          <a:xfrm>
            <a:off x="1058863" y="17414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8" name="AutoShape 28"/>
          <p:cNvSpPr>
            <a:spLocks noChangeArrowheads="1"/>
          </p:cNvSpPr>
          <p:nvPr/>
        </p:nvSpPr>
        <p:spPr bwMode="auto">
          <a:xfrm>
            <a:off x="1068388" y="25796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9" name="AutoShape 29"/>
          <p:cNvSpPr>
            <a:spLocks noChangeArrowheads="1"/>
          </p:cNvSpPr>
          <p:nvPr/>
        </p:nvSpPr>
        <p:spPr bwMode="auto">
          <a:xfrm>
            <a:off x="1725613" y="21510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0" name="AutoShape 30"/>
          <p:cNvSpPr>
            <a:spLocks noChangeArrowheads="1"/>
          </p:cNvSpPr>
          <p:nvPr/>
        </p:nvSpPr>
        <p:spPr bwMode="auto">
          <a:xfrm>
            <a:off x="1735138" y="29892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1" name="AutoShape 31"/>
          <p:cNvSpPr>
            <a:spLocks noChangeArrowheads="1"/>
          </p:cNvSpPr>
          <p:nvPr/>
        </p:nvSpPr>
        <p:spPr bwMode="auto">
          <a:xfrm>
            <a:off x="415925" y="30130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2" name="AutoShape 32"/>
          <p:cNvSpPr>
            <a:spLocks noChangeArrowheads="1"/>
          </p:cNvSpPr>
          <p:nvPr/>
        </p:nvSpPr>
        <p:spPr bwMode="auto">
          <a:xfrm>
            <a:off x="425450" y="3851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3" name="AutoShape 33"/>
          <p:cNvSpPr>
            <a:spLocks noChangeArrowheads="1"/>
          </p:cNvSpPr>
          <p:nvPr/>
        </p:nvSpPr>
        <p:spPr bwMode="auto">
          <a:xfrm>
            <a:off x="1082675" y="34226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4" name="AutoShape 34"/>
          <p:cNvSpPr>
            <a:spLocks noChangeArrowheads="1"/>
          </p:cNvSpPr>
          <p:nvPr/>
        </p:nvSpPr>
        <p:spPr bwMode="auto">
          <a:xfrm>
            <a:off x="1092200" y="42608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5" name="AutoShape 35"/>
          <p:cNvSpPr>
            <a:spLocks noChangeArrowheads="1"/>
          </p:cNvSpPr>
          <p:nvPr/>
        </p:nvSpPr>
        <p:spPr bwMode="auto">
          <a:xfrm>
            <a:off x="1739900" y="38227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6" name="AutoShape 36"/>
          <p:cNvSpPr>
            <a:spLocks noChangeArrowheads="1"/>
          </p:cNvSpPr>
          <p:nvPr/>
        </p:nvSpPr>
        <p:spPr bwMode="auto">
          <a:xfrm>
            <a:off x="1749425" y="46609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7" name="AutoShape 37"/>
          <p:cNvSpPr>
            <a:spLocks noChangeArrowheads="1"/>
          </p:cNvSpPr>
          <p:nvPr/>
        </p:nvSpPr>
        <p:spPr bwMode="auto">
          <a:xfrm>
            <a:off x="2406650" y="4232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8" name="AutoShape 38"/>
          <p:cNvSpPr>
            <a:spLocks noChangeArrowheads="1"/>
          </p:cNvSpPr>
          <p:nvPr/>
        </p:nvSpPr>
        <p:spPr bwMode="auto">
          <a:xfrm>
            <a:off x="2416175" y="50704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9" name="AutoShape 39"/>
          <p:cNvSpPr>
            <a:spLocks noChangeArrowheads="1"/>
          </p:cNvSpPr>
          <p:nvPr/>
        </p:nvSpPr>
        <p:spPr bwMode="auto">
          <a:xfrm>
            <a:off x="2368550" y="25368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0" name="AutoShape 40"/>
          <p:cNvSpPr>
            <a:spLocks noChangeArrowheads="1"/>
          </p:cNvSpPr>
          <p:nvPr/>
        </p:nvSpPr>
        <p:spPr bwMode="auto">
          <a:xfrm>
            <a:off x="2378075" y="33750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1" name="AutoShape 41"/>
          <p:cNvSpPr>
            <a:spLocks noChangeArrowheads="1"/>
          </p:cNvSpPr>
          <p:nvPr/>
        </p:nvSpPr>
        <p:spPr bwMode="auto">
          <a:xfrm>
            <a:off x="3035300" y="29464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2" name="AutoShape 42"/>
          <p:cNvSpPr>
            <a:spLocks noChangeArrowheads="1"/>
          </p:cNvSpPr>
          <p:nvPr/>
        </p:nvSpPr>
        <p:spPr bwMode="auto">
          <a:xfrm>
            <a:off x="3044825" y="37846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3" name="Oval 44"/>
          <p:cNvSpPr>
            <a:spLocks noChangeArrowheads="1"/>
          </p:cNvSpPr>
          <p:nvPr/>
        </p:nvSpPr>
        <p:spPr bwMode="auto">
          <a:xfrm>
            <a:off x="5529263" y="25400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4" name="Oval 45"/>
          <p:cNvSpPr>
            <a:spLocks noChangeArrowheads="1"/>
          </p:cNvSpPr>
          <p:nvPr/>
        </p:nvSpPr>
        <p:spPr bwMode="auto">
          <a:xfrm>
            <a:off x="6262688" y="21542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5" name="Oval 46"/>
          <p:cNvSpPr>
            <a:spLocks noChangeArrowheads="1"/>
          </p:cNvSpPr>
          <p:nvPr/>
        </p:nvSpPr>
        <p:spPr bwMode="auto">
          <a:xfrm>
            <a:off x="6232525" y="31416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6" name="Oval 47"/>
          <p:cNvSpPr>
            <a:spLocks noChangeArrowheads="1"/>
          </p:cNvSpPr>
          <p:nvPr/>
        </p:nvSpPr>
        <p:spPr bwMode="auto">
          <a:xfrm>
            <a:off x="7015163" y="27638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7" name="Oval 48"/>
          <p:cNvSpPr>
            <a:spLocks noChangeArrowheads="1"/>
          </p:cNvSpPr>
          <p:nvPr/>
        </p:nvSpPr>
        <p:spPr bwMode="auto">
          <a:xfrm>
            <a:off x="7000875" y="376555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8" name="Oval 49"/>
          <p:cNvSpPr>
            <a:spLocks noChangeArrowheads="1"/>
          </p:cNvSpPr>
          <p:nvPr/>
        </p:nvSpPr>
        <p:spPr bwMode="auto">
          <a:xfrm>
            <a:off x="7697788" y="33305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9" name="Oval 50"/>
          <p:cNvSpPr>
            <a:spLocks noChangeArrowheads="1"/>
          </p:cNvSpPr>
          <p:nvPr/>
        </p:nvSpPr>
        <p:spPr bwMode="auto">
          <a:xfrm>
            <a:off x="7813675" y="24161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0" name="Oval 51"/>
          <p:cNvSpPr>
            <a:spLocks noChangeArrowheads="1"/>
          </p:cNvSpPr>
          <p:nvPr/>
        </p:nvSpPr>
        <p:spPr bwMode="auto">
          <a:xfrm>
            <a:off x="7158038" y="1852613"/>
            <a:ext cx="782637" cy="784225"/>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1" name="Oval 52"/>
          <p:cNvSpPr>
            <a:spLocks noChangeArrowheads="1"/>
          </p:cNvSpPr>
          <p:nvPr/>
        </p:nvSpPr>
        <p:spPr bwMode="auto">
          <a:xfrm>
            <a:off x="6100763" y="40719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2" name="Oval 53"/>
          <p:cNvSpPr>
            <a:spLocks noChangeArrowheads="1"/>
          </p:cNvSpPr>
          <p:nvPr/>
        </p:nvSpPr>
        <p:spPr bwMode="auto">
          <a:xfrm>
            <a:off x="5330825" y="35052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3" name="Oval 54"/>
          <p:cNvSpPr>
            <a:spLocks noChangeArrowheads="1"/>
          </p:cNvSpPr>
          <p:nvPr/>
        </p:nvSpPr>
        <p:spPr bwMode="auto">
          <a:xfrm>
            <a:off x="5330825" y="44624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4" name="Oval 55"/>
          <p:cNvSpPr>
            <a:spLocks noChangeArrowheads="1"/>
          </p:cNvSpPr>
          <p:nvPr/>
        </p:nvSpPr>
        <p:spPr bwMode="auto">
          <a:xfrm>
            <a:off x="6027738" y="50720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5" name="Oval 56"/>
          <p:cNvSpPr>
            <a:spLocks noChangeArrowheads="1"/>
          </p:cNvSpPr>
          <p:nvPr/>
        </p:nvSpPr>
        <p:spPr bwMode="auto">
          <a:xfrm>
            <a:off x="6797675" y="46513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6" name="Oval 57"/>
          <p:cNvSpPr>
            <a:spLocks noChangeArrowheads="1"/>
          </p:cNvSpPr>
          <p:nvPr/>
        </p:nvSpPr>
        <p:spPr bwMode="auto">
          <a:xfrm>
            <a:off x="7794625" y="3267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7" name="Oval 58"/>
          <p:cNvSpPr>
            <a:spLocks noChangeArrowheads="1"/>
          </p:cNvSpPr>
          <p:nvPr/>
        </p:nvSpPr>
        <p:spPr bwMode="auto">
          <a:xfrm>
            <a:off x="7807325" y="3165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8" name="Oval 59"/>
          <p:cNvSpPr>
            <a:spLocks noChangeArrowheads="1"/>
          </p:cNvSpPr>
          <p:nvPr/>
        </p:nvSpPr>
        <p:spPr bwMode="auto">
          <a:xfrm>
            <a:off x="7800975" y="301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9" name="Oval 60"/>
          <p:cNvSpPr>
            <a:spLocks noChangeArrowheads="1"/>
          </p:cNvSpPr>
          <p:nvPr/>
        </p:nvSpPr>
        <p:spPr bwMode="auto">
          <a:xfrm>
            <a:off x="7718425" y="2784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0" name="Oval 61"/>
          <p:cNvSpPr>
            <a:spLocks noChangeArrowheads="1"/>
          </p:cNvSpPr>
          <p:nvPr/>
        </p:nvSpPr>
        <p:spPr bwMode="auto">
          <a:xfrm>
            <a:off x="7318375" y="2632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1" name="Oval 62"/>
          <p:cNvSpPr>
            <a:spLocks noChangeArrowheads="1"/>
          </p:cNvSpPr>
          <p:nvPr/>
        </p:nvSpPr>
        <p:spPr bwMode="auto">
          <a:xfrm>
            <a:off x="7083425" y="271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2" name="Oval 63"/>
          <p:cNvSpPr>
            <a:spLocks noChangeArrowheads="1"/>
          </p:cNvSpPr>
          <p:nvPr/>
        </p:nvSpPr>
        <p:spPr bwMode="auto">
          <a:xfrm>
            <a:off x="6911975" y="286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3" name="Oval 64"/>
          <p:cNvSpPr>
            <a:spLocks noChangeArrowheads="1"/>
          </p:cNvSpPr>
          <p:nvPr/>
        </p:nvSpPr>
        <p:spPr bwMode="auto">
          <a:xfrm>
            <a:off x="688657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4" name="Oval 65"/>
          <p:cNvSpPr>
            <a:spLocks noChangeArrowheads="1"/>
          </p:cNvSpPr>
          <p:nvPr/>
        </p:nvSpPr>
        <p:spPr bwMode="auto">
          <a:xfrm>
            <a:off x="6899275" y="4473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5" name="Oval 66"/>
          <p:cNvSpPr>
            <a:spLocks noChangeArrowheads="1"/>
          </p:cNvSpPr>
          <p:nvPr/>
        </p:nvSpPr>
        <p:spPr bwMode="auto">
          <a:xfrm>
            <a:off x="6892925" y="432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6" name="Oval 67"/>
          <p:cNvSpPr>
            <a:spLocks noChangeArrowheads="1"/>
          </p:cNvSpPr>
          <p:nvPr/>
        </p:nvSpPr>
        <p:spPr bwMode="auto">
          <a:xfrm>
            <a:off x="6810375" y="4092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7" name="Oval 68"/>
          <p:cNvSpPr>
            <a:spLocks noChangeArrowheads="1"/>
          </p:cNvSpPr>
          <p:nvPr/>
        </p:nvSpPr>
        <p:spPr bwMode="auto">
          <a:xfrm>
            <a:off x="6410325" y="394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8" name="Oval 69"/>
          <p:cNvSpPr>
            <a:spLocks noChangeArrowheads="1"/>
          </p:cNvSpPr>
          <p:nvPr/>
        </p:nvSpPr>
        <p:spPr bwMode="auto">
          <a:xfrm>
            <a:off x="6175375" y="4022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9" name="Oval 70"/>
          <p:cNvSpPr>
            <a:spLocks noChangeArrowheads="1"/>
          </p:cNvSpPr>
          <p:nvPr/>
        </p:nvSpPr>
        <p:spPr bwMode="auto">
          <a:xfrm>
            <a:off x="6003925" y="4168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0" name="Oval 71"/>
          <p:cNvSpPr>
            <a:spLocks noChangeArrowheads="1"/>
          </p:cNvSpPr>
          <p:nvPr/>
        </p:nvSpPr>
        <p:spPr bwMode="auto">
          <a:xfrm>
            <a:off x="7007225" y="366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1" name="Oval 72"/>
          <p:cNvSpPr>
            <a:spLocks noChangeArrowheads="1"/>
          </p:cNvSpPr>
          <p:nvPr/>
        </p:nvSpPr>
        <p:spPr bwMode="auto">
          <a:xfrm>
            <a:off x="7019925" y="356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2" name="Oval 73"/>
          <p:cNvSpPr>
            <a:spLocks noChangeArrowheads="1"/>
          </p:cNvSpPr>
          <p:nvPr/>
        </p:nvSpPr>
        <p:spPr bwMode="auto">
          <a:xfrm>
            <a:off x="7013575" y="341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3" name="Oval 74"/>
          <p:cNvSpPr>
            <a:spLocks noChangeArrowheads="1"/>
          </p:cNvSpPr>
          <p:nvPr/>
        </p:nvSpPr>
        <p:spPr bwMode="auto">
          <a:xfrm>
            <a:off x="6931025" y="318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4" name="Oval 75"/>
          <p:cNvSpPr>
            <a:spLocks noChangeArrowheads="1"/>
          </p:cNvSpPr>
          <p:nvPr/>
        </p:nvSpPr>
        <p:spPr bwMode="auto">
          <a:xfrm>
            <a:off x="6530975" y="303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5" name="Oval 76"/>
          <p:cNvSpPr>
            <a:spLocks noChangeArrowheads="1"/>
          </p:cNvSpPr>
          <p:nvPr/>
        </p:nvSpPr>
        <p:spPr bwMode="auto">
          <a:xfrm>
            <a:off x="6296025" y="311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6" name="Oval 77"/>
          <p:cNvSpPr>
            <a:spLocks noChangeArrowheads="1"/>
          </p:cNvSpPr>
          <p:nvPr/>
        </p:nvSpPr>
        <p:spPr bwMode="auto">
          <a:xfrm>
            <a:off x="6124575" y="326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7" name="Oval 78"/>
          <p:cNvSpPr>
            <a:spLocks noChangeArrowheads="1"/>
          </p:cNvSpPr>
          <p:nvPr/>
        </p:nvSpPr>
        <p:spPr bwMode="auto">
          <a:xfrm>
            <a:off x="7737475" y="428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8" name="Oval 79"/>
          <p:cNvSpPr>
            <a:spLocks noChangeArrowheads="1"/>
          </p:cNvSpPr>
          <p:nvPr/>
        </p:nvSpPr>
        <p:spPr bwMode="auto">
          <a:xfrm>
            <a:off x="7750175" y="4187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9" name="Oval 80"/>
          <p:cNvSpPr>
            <a:spLocks noChangeArrowheads="1"/>
          </p:cNvSpPr>
          <p:nvPr/>
        </p:nvSpPr>
        <p:spPr bwMode="auto">
          <a:xfrm>
            <a:off x="7743825" y="4041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0" name="Oval 81"/>
          <p:cNvSpPr>
            <a:spLocks noChangeArrowheads="1"/>
          </p:cNvSpPr>
          <p:nvPr/>
        </p:nvSpPr>
        <p:spPr bwMode="auto">
          <a:xfrm>
            <a:off x="7661275" y="3806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1" name="Oval 82"/>
          <p:cNvSpPr>
            <a:spLocks noChangeArrowheads="1"/>
          </p:cNvSpPr>
          <p:nvPr/>
        </p:nvSpPr>
        <p:spPr bwMode="auto">
          <a:xfrm>
            <a:off x="7261225" y="3654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2" name="Oval 83"/>
          <p:cNvSpPr>
            <a:spLocks noChangeArrowheads="1"/>
          </p:cNvSpPr>
          <p:nvPr/>
        </p:nvSpPr>
        <p:spPr bwMode="auto">
          <a:xfrm>
            <a:off x="7026275" y="3736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3" name="Oval 84"/>
          <p:cNvSpPr>
            <a:spLocks noChangeArrowheads="1"/>
          </p:cNvSpPr>
          <p:nvPr/>
        </p:nvSpPr>
        <p:spPr bwMode="auto">
          <a:xfrm>
            <a:off x="6854825" y="3883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4" name="Oval 85"/>
          <p:cNvSpPr>
            <a:spLocks noChangeArrowheads="1"/>
          </p:cNvSpPr>
          <p:nvPr/>
        </p:nvSpPr>
        <p:spPr bwMode="auto">
          <a:xfrm>
            <a:off x="7985125" y="2327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5" name="Oval 86"/>
          <p:cNvSpPr>
            <a:spLocks noChangeArrowheads="1"/>
          </p:cNvSpPr>
          <p:nvPr/>
        </p:nvSpPr>
        <p:spPr bwMode="auto">
          <a:xfrm>
            <a:off x="7997825" y="222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6" name="Oval 87"/>
          <p:cNvSpPr>
            <a:spLocks noChangeArrowheads="1"/>
          </p:cNvSpPr>
          <p:nvPr/>
        </p:nvSpPr>
        <p:spPr bwMode="auto">
          <a:xfrm>
            <a:off x="7991475" y="2079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7" name="Oval 88"/>
          <p:cNvSpPr>
            <a:spLocks noChangeArrowheads="1"/>
          </p:cNvSpPr>
          <p:nvPr/>
        </p:nvSpPr>
        <p:spPr bwMode="auto">
          <a:xfrm>
            <a:off x="7908925" y="184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8" name="Oval 89"/>
          <p:cNvSpPr>
            <a:spLocks noChangeArrowheads="1"/>
          </p:cNvSpPr>
          <p:nvPr/>
        </p:nvSpPr>
        <p:spPr bwMode="auto">
          <a:xfrm>
            <a:off x="7508875" y="1692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9" name="Oval 90"/>
          <p:cNvSpPr>
            <a:spLocks noChangeArrowheads="1"/>
          </p:cNvSpPr>
          <p:nvPr/>
        </p:nvSpPr>
        <p:spPr bwMode="auto">
          <a:xfrm>
            <a:off x="7273925" y="1774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0" name="Oval 91"/>
          <p:cNvSpPr>
            <a:spLocks noChangeArrowheads="1"/>
          </p:cNvSpPr>
          <p:nvPr/>
        </p:nvSpPr>
        <p:spPr bwMode="auto">
          <a:xfrm>
            <a:off x="7102475" y="1920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1" name="Oval 92"/>
          <p:cNvSpPr>
            <a:spLocks noChangeArrowheads="1"/>
          </p:cNvSpPr>
          <p:nvPr/>
        </p:nvSpPr>
        <p:spPr bwMode="auto">
          <a:xfrm>
            <a:off x="705802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2" name="Oval 93"/>
          <p:cNvSpPr>
            <a:spLocks noChangeArrowheads="1"/>
          </p:cNvSpPr>
          <p:nvPr/>
        </p:nvSpPr>
        <p:spPr bwMode="auto">
          <a:xfrm>
            <a:off x="7070725" y="2498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3" name="Oval 94"/>
          <p:cNvSpPr>
            <a:spLocks noChangeArrowheads="1"/>
          </p:cNvSpPr>
          <p:nvPr/>
        </p:nvSpPr>
        <p:spPr bwMode="auto">
          <a:xfrm>
            <a:off x="7064375" y="2352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4" name="Oval 95"/>
          <p:cNvSpPr>
            <a:spLocks noChangeArrowheads="1"/>
          </p:cNvSpPr>
          <p:nvPr/>
        </p:nvSpPr>
        <p:spPr bwMode="auto">
          <a:xfrm>
            <a:off x="6981825" y="211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5" name="Oval 96"/>
          <p:cNvSpPr>
            <a:spLocks noChangeArrowheads="1"/>
          </p:cNvSpPr>
          <p:nvPr/>
        </p:nvSpPr>
        <p:spPr bwMode="auto">
          <a:xfrm>
            <a:off x="6581775" y="1965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6" name="Oval 97"/>
          <p:cNvSpPr>
            <a:spLocks noChangeArrowheads="1"/>
          </p:cNvSpPr>
          <p:nvPr/>
        </p:nvSpPr>
        <p:spPr bwMode="auto">
          <a:xfrm>
            <a:off x="6346825" y="2047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7" name="Oval 98"/>
          <p:cNvSpPr>
            <a:spLocks noChangeArrowheads="1"/>
          </p:cNvSpPr>
          <p:nvPr/>
        </p:nvSpPr>
        <p:spPr bwMode="auto">
          <a:xfrm>
            <a:off x="6175375" y="2193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8" name="Oval 99"/>
          <p:cNvSpPr>
            <a:spLocks noChangeArrowheads="1"/>
          </p:cNvSpPr>
          <p:nvPr/>
        </p:nvSpPr>
        <p:spPr bwMode="auto">
          <a:xfrm>
            <a:off x="6251575" y="3082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9" name="Oval 100"/>
          <p:cNvSpPr>
            <a:spLocks noChangeArrowheads="1"/>
          </p:cNvSpPr>
          <p:nvPr/>
        </p:nvSpPr>
        <p:spPr bwMode="auto">
          <a:xfrm>
            <a:off x="6264275" y="2981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0" name="Oval 101"/>
          <p:cNvSpPr>
            <a:spLocks noChangeArrowheads="1"/>
          </p:cNvSpPr>
          <p:nvPr/>
        </p:nvSpPr>
        <p:spPr bwMode="auto">
          <a:xfrm>
            <a:off x="6257925" y="2835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1" name="Oval 102"/>
          <p:cNvSpPr>
            <a:spLocks noChangeArrowheads="1"/>
          </p:cNvSpPr>
          <p:nvPr/>
        </p:nvSpPr>
        <p:spPr bwMode="auto">
          <a:xfrm>
            <a:off x="617537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2" name="Oval 103"/>
          <p:cNvSpPr>
            <a:spLocks noChangeArrowheads="1"/>
          </p:cNvSpPr>
          <p:nvPr/>
        </p:nvSpPr>
        <p:spPr bwMode="auto">
          <a:xfrm>
            <a:off x="5775325" y="2447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3" name="Oval 104"/>
          <p:cNvSpPr>
            <a:spLocks noChangeArrowheads="1"/>
          </p:cNvSpPr>
          <p:nvPr/>
        </p:nvSpPr>
        <p:spPr bwMode="auto">
          <a:xfrm>
            <a:off x="5540375" y="2530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4" name="Oval 105"/>
          <p:cNvSpPr>
            <a:spLocks noChangeArrowheads="1"/>
          </p:cNvSpPr>
          <p:nvPr/>
        </p:nvSpPr>
        <p:spPr bwMode="auto">
          <a:xfrm>
            <a:off x="5368925" y="2676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5" name="Oval 106"/>
          <p:cNvSpPr>
            <a:spLocks noChangeArrowheads="1"/>
          </p:cNvSpPr>
          <p:nvPr/>
        </p:nvSpPr>
        <p:spPr bwMode="auto">
          <a:xfrm>
            <a:off x="6099175" y="3978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6" name="Oval 107"/>
          <p:cNvSpPr>
            <a:spLocks noChangeArrowheads="1"/>
          </p:cNvSpPr>
          <p:nvPr/>
        </p:nvSpPr>
        <p:spPr bwMode="auto">
          <a:xfrm>
            <a:off x="6111875" y="3876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7" name="Oval 108"/>
          <p:cNvSpPr>
            <a:spLocks noChangeArrowheads="1"/>
          </p:cNvSpPr>
          <p:nvPr/>
        </p:nvSpPr>
        <p:spPr bwMode="auto">
          <a:xfrm>
            <a:off x="6105525" y="3730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8" name="Oval 109"/>
          <p:cNvSpPr>
            <a:spLocks noChangeArrowheads="1"/>
          </p:cNvSpPr>
          <p:nvPr/>
        </p:nvSpPr>
        <p:spPr bwMode="auto">
          <a:xfrm>
            <a:off x="6022975" y="349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9" name="Oval 110"/>
          <p:cNvSpPr>
            <a:spLocks noChangeArrowheads="1"/>
          </p:cNvSpPr>
          <p:nvPr/>
        </p:nvSpPr>
        <p:spPr bwMode="auto">
          <a:xfrm>
            <a:off x="5622925" y="3343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0" name="Oval 111"/>
          <p:cNvSpPr>
            <a:spLocks noChangeArrowheads="1"/>
          </p:cNvSpPr>
          <p:nvPr/>
        </p:nvSpPr>
        <p:spPr bwMode="auto">
          <a:xfrm>
            <a:off x="5387975" y="3425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1" name="Oval 112"/>
          <p:cNvSpPr>
            <a:spLocks noChangeArrowheads="1"/>
          </p:cNvSpPr>
          <p:nvPr/>
        </p:nvSpPr>
        <p:spPr bwMode="auto">
          <a:xfrm>
            <a:off x="5216525" y="3571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2" name="Oval 113"/>
          <p:cNvSpPr>
            <a:spLocks noChangeArrowheads="1"/>
          </p:cNvSpPr>
          <p:nvPr/>
        </p:nvSpPr>
        <p:spPr bwMode="auto">
          <a:xfrm>
            <a:off x="8474075" y="392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3" name="Oval 114"/>
          <p:cNvSpPr>
            <a:spLocks noChangeArrowheads="1"/>
          </p:cNvSpPr>
          <p:nvPr/>
        </p:nvSpPr>
        <p:spPr bwMode="auto">
          <a:xfrm>
            <a:off x="8486775" y="3819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4" name="Oval 115"/>
          <p:cNvSpPr>
            <a:spLocks noChangeArrowheads="1"/>
          </p:cNvSpPr>
          <p:nvPr/>
        </p:nvSpPr>
        <p:spPr bwMode="auto">
          <a:xfrm>
            <a:off x="8480425" y="3673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5" name="Oval 116"/>
          <p:cNvSpPr>
            <a:spLocks noChangeArrowheads="1"/>
          </p:cNvSpPr>
          <p:nvPr/>
        </p:nvSpPr>
        <p:spPr bwMode="auto">
          <a:xfrm>
            <a:off x="8397875" y="3438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6" name="Oval 117"/>
          <p:cNvSpPr>
            <a:spLocks noChangeArrowheads="1"/>
          </p:cNvSpPr>
          <p:nvPr/>
        </p:nvSpPr>
        <p:spPr bwMode="auto">
          <a:xfrm>
            <a:off x="7997825" y="3286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7" name="Oval 118"/>
          <p:cNvSpPr>
            <a:spLocks noChangeArrowheads="1"/>
          </p:cNvSpPr>
          <p:nvPr/>
        </p:nvSpPr>
        <p:spPr bwMode="auto">
          <a:xfrm>
            <a:off x="7762875" y="3368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8" name="Oval 119"/>
          <p:cNvSpPr>
            <a:spLocks noChangeArrowheads="1"/>
          </p:cNvSpPr>
          <p:nvPr/>
        </p:nvSpPr>
        <p:spPr bwMode="auto">
          <a:xfrm>
            <a:off x="7591425" y="3514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9" name="Oval 121"/>
          <p:cNvSpPr>
            <a:spLocks noChangeArrowheads="1"/>
          </p:cNvSpPr>
          <p:nvPr/>
        </p:nvSpPr>
        <p:spPr bwMode="auto">
          <a:xfrm>
            <a:off x="6750050" y="1063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0" name="Oval 123"/>
          <p:cNvSpPr>
            <a:spLocks noChangeArrowheads="1"/>
          </p:cNvSpPr>
          <p:nvPr/>
        </p:nvSpPr>
        <p:spPr bwMode="auto">
          <a:xfrm>
            <a:off x="6149975" y="4981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1" name="Oval 124"/>
          <p:cNvSpPr>
            <a:spLocks noChangeArrowheads="1"/>
          </p:cNvSpPr>
          <p:nvPr/>
        </p:nvSpPr>
        <p:spPr bwMode="auto">
          <a:xfrm>
            <a:off x="5978525" y="5127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2" name="Oval 125"/>
          <p:cNvSpPr>
            <a:spLocks noChangeArrowheads="1"/>
          </p:cNvSpPr>
          <p:nvPr/>
        </p:nvSpPr>
        <p:spPr bwMode="auto">
          <a:xfrm>
            <a:off x="6099175" y="4219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3" name="Oval 126"/>
          <p:cNvSpPr>
            <a:spLocks noChangeArrowheads="1"/>
          </p:cNvSpPr>
          <p:nvPr/>
        </p:nvSpPr>
        <p:spPr bwMode="auto">
          <a:xfrm>
            <a:off x="607377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4" name="Oval 127"/>
          <p:cNvSpPr>
            <a:spLocks noChangeArrowheads="1"/>
          </p:cNvSpPr>
          <p:nvPr/>
        </p:nvSpPr>
        <p:spPr bwMode="auto">
          <a:xfrm>
            <a:off x="6086475" y="483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5" name="Oval 128"/>
          <p:cNvSpPr>
            <a:spLocks noChangeArrowheads="1"/>
          </p:cNvSpPr>
          <p:nvPr/>
        </p:nvSpPr>
        <p:spPr bwMode="auto">
          <a:xfrm>
            <a:off x="6080125" y="468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6" name="Oval 129"/>
          <p:cNvSpPr>
            <a:spLocks noChangeArrowheads="1"/>
          </p:cNvSpPr>
          <p:nvPr/>
        </p:nvSpPr>
        <p:spPr bwMode="auto">
          <a:xfrm>
            <a:off x="5997575" y="445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7" name="Oval 130"/>
          <p:cNvSpPr>
            <a:spLocks noChangeArrowheads="1"/>
          </p:cNvSpPr>
          <p:nvPr/>
        </p:nvSpPr>
        <p:spPr bwMode="auto">
          <a:xfrm>
            <a:off x="5597525" y="430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8" name="Oval 131"/>
          <p:cNvSpPr>
            <a:spLocks noChangeArrowheads="1"/>
          </p:cNvSpPr>
          <p:nvPr/>
        </p:nvSpPr>
        <p:spPr bwMode="auto">
          <a:xfrm>
            <a:off x="5362575" y="438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9" name="Oval 132"/>
          <p:cNvSpPr>
            <a:spLocks noChangeArrowheads="1"/>
          </p:cNvSpPr>
          <p:nvPr/>
        </p:nvSpPr>
        <p:spPr bwMode="auto">
          <a:xfrm>
            <a:off x="5191125" y="453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0" name="Oval 133"/>
          <p:cNvSpPr>
            <a:spLocks noChangeArrowheads="1"/>
          </p:cNvSpPr>
          <p:nvPr/>
        </p:nvSpPr>
        <p:spPr bwMode="auto">
          <a:xfrm>
            <a:off x="7661275" y="525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1" name="Oval 134"/>
          <p:cNvSpPr>
            <a:spLocks noChangeArrowheads="1"/>
          </p:cNvSpPr>
          <p:nvPr/>
        </p:nvSpPr>
        <p:spPr bwMode="auto">
          <a:xfrm>
            <a:off x="7489825" y="540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2" name="Oval 135"/>
          <p:cNvSpPr>
            <a:spLocks noChangeArrowheads="1"/>
          </p:cNvSpPr>
          <p:nvPr/>
        </p:nvSpPr>
        <p:spPr bwMode="auto">
          <a:xfrm>
            <a:off x="7610475" y="4492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3" name="Oval 136"/>
          <p:cNvSpPr>
            <a:spLocks noChangeArrowheads="1"/>
          </p:cNvSpPr>
          <p:nvPr/>
        </p:nvSpPr>
        <p:spPr bwMode="auto">
          <a:xfrm>
            <a:off x="7585075" y="521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4" name="Oval 137"/>
          <p:cNvSpPr>
            <a:spLocks noChangeArrowheads="1"/>
          </p:cNvSpPr>
          <p:nvPr/>
        </p:nvSpPr>
        <p:spPr bwMode="auto">
          <a:xfrm>
            <a:off x="7597775" y="5108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5" name="Oval 138"/>
          <p:cNvSpPr>
            <a:spLocks noChangeArrowheads="1"/>
          </p:cNvSpPr>
          <p:nvPr/>
        </p:nvSpPr>
        <p:spPr bwMode="auto">
          <a:xfrm>
            <a:off x="75914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6" name="Oval 139"/>
          <p:cNvSpPr>
            <a:spLocks noChangeArrowheads="1"/>
          </p:cNvSpPr>
          <p:nvPr/>
        </p:nvSpPr>
        <p:spPr bwMode="auto">
          <a:xfrm>
            <a:off x="7508875" y="4727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7" name="Oval 140"/>
          <p:cNvSpPr>
            <a:spLocks noChangeArrowheads="1"/>
          </p:cNvSpPr>
          <p:nvPr/>
        </p:nvSpPr>
        <p:spPr bwMode="auto">
          <a:xfrm>
            <a:off x="710882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8" name="Oval 141"/>
          <p:cNvSpPr>
            <a:spLocks noChangeArrowheads="1"/>
          </p:cNvSpPr>
          <p:nvPr/>
        </p:nvSpPr>
        <p:spPr bwMode="auto">
          <a:xfrm>
            <a:off x="6873875" y="465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9" name="Oval 142"/>
          <p:cNvSpPr>
            <a:spLocks noChangeArrowheads="1"/>
          </p:cNvSpPr>
          <p:nvPr/>
        </p:nvSpPr>
        <p:spPr bwMode="auto">
          <a:xfrm>
            <a:off x="6702425" y="4803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0" name="Oval 143"/>
          <p:cNvSpPr>
            <a:spLocks noChangeArrowheads="1"/>
          </p:cNvSpPr>
          <p:nvPr/>
        </p:nvSpPr>
        <p:spPr bwMode="auto">
          <a:xfrm>
            <a:off x="6861175" y="5641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1" name="Oval 144"/>
          <p:cNvSpPr>
            <a:spLocks noChangeArrowheads="1"/>
          </p:cNvSpPr>
          <p:nvPr/>
        </p:nvSpPr>
        <p:spPr bwMode="auto">
          <a:xfrm>
            <a:off x="6689725" y="5788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2" name="Oval 145"/>
          <p:cNvSpPr>
            <a:spLocks noChangeArrowheads="1"/>
          </p:cNvSpPr>
          <p:nvPr/>
        </p:nvSpPr>
        <p:spPr bwMode="auto">
          <a:xfrm>
            <a:off x="653732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3" name="Oval 146"/>
          <p:cNvSpPr>
            <a:spLocks noChangeArrowheads="1"/>
          </p:cNvSpPr>
          <p:nvPr/>
        </p:nvSpPr>
        <p:spPr bwMode="auto">
          <a:xfrm>
            <a:off x="6784975" y="559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4" name="Oval 147"/>
          <p:cNvSpPr>
            <a:spLocks noChangeArrowheads="1"/>
          </p:cNvSpPr>
          <p:nvPr/>
        </p:nvSpPr>
        <p:spPr bwMode="auto">
          <a:xfrm>
            <a:off x="6797675" y="5495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5" name="Oval 148"/>
          <p:cNvSpPr>
            <a:spLocks noChangeArrowheads="1"/>
          </p:cNvSpPr>
          <p:nvPr/>
        </p:nvSpPr>
        <p:spPr bwMode="auto">
          <a:xfrm>
            <a:off x="6791325" y="5349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6" name="Oval 149"/>
          <p:cNvSpPr>
            <a:spLocks noChangeArrowheads="1"/>
          </p:cNvSpPr>
          <p:nvPr/>
        </p:nvSpPr>
        <p:spPr bwMode="auto">
          <a:xfrm>
            <a:off x="6708775" y="5114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7" name="Oval 150"/>
          <p:cNvSpPr>
            <a:spLocks noChangeArrowheads="1"/>
          </p:cNvSpPr>
          <p:nvPr/>
        </p:nvSpPr>
        <p:spPr bwMode="auto">
          <a:xfrm>
            <a:off x="63087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8" name="Oval 151"/>
          <p:cNvSpPr>
            <a:spLocks noChangeArrowheads="1"/>
          </p:cNvSpPr>
          <p:nvPr/>
        </p:nvSpPr>
        <p:spPr bwMode="auto">
          <a:xfrm>
            <a:off x="6073775" y="5045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9" name="Oval 152"/>
          <p:cNvSpPr>
            <a:spLocks noChangeArrowheads="1"/>
          </p:cNvSpPr>
          <p:nvPr/>
        </p:nvSpPr>
        <p:spPr bwMode="auto">
          <a:xfrm>
            <a:off x="5902325" y="519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50" name="Text Box 153"/>
          <p:cNvSpPr txBox="1">
            <a:spLocks noChangeArrowheads="1"/>
          </p:cNvSpPr>
          <p:nvPr/>
        </p:nvSpPr>
        <p:spPr bwMode="auto">
          <a:xfrm>
            <a:off x="846138" y="1279525"/>
            <a:ext cx="29829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Distribución de conos en el medio  </a:t>
            </a:r>
          </a:p>
        </p:txBody>
      </p:sp>
      <p:sp>
        <p:nvSpPr>
          <p:cNvPr id="129151" name="Text Box 155"/>
          <p:cNvSpPr txBox="1">
            <a:spLocks noChangeArrowheads="1"/>
          </p:cNvSpPr>
          <p:nvPr/>
        </p:nvSpPr>
        <p:spPr bwMode="auto">
          <a:xfrm>
            <a:off x="4800600" y="931863"/>
            <a:ext cx="3148013" cy="517525"/>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Distribución de conos       y bastones </a:t>
            </a:r>
          </a:p>
          <a:p>
            <a:pPr algn="ctr" eaLnBrk="0" hangingPunct="0"/>
            <a:r>
              <a:rPr lang="es-ES" sz="1400">
                <a:solidFill>
                  <a:srgbClr val="0000FF"/>
                </a:solidFill>
              </a:rPr>
              <a:t>en la periferia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pic>
        <p:nvPicPr>
          <p:cNvPr id="131075" name="Picture 129" descr="Fig_retine"/>
          <p:cNvPicPr>
            <a:picLocks noChangeAspect="1" noChangeArrowheads="1"/>
          </p:cNvPicPr>
          <p:nvPr/>
        </p:nvPicPr>
        <p:blipFill>
          <a:blip r:embed="rId3"/>
          <a:srcRect/>
          <a:stretch>
            <a:fillRect/>
          </a:stretch>
        </p:blipFill>
        <p:spPr bwMode="auto">
          <a:xfrm>
            <a:off x="508000" y="1423988"/>
            <a:ext cx="8153400" cy="351472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76213" y="76200"/>
            <a:ext cx="73040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Rango de sensaciones subjetivas de iluminación</a:t>
            </a:r>
            <a:r>
              <a:rPr lang="es-CL">
                <a:solidFill>
                  <a:srgbClr val="3333CC"/>
                </a:solidFill>
              </a:rPr>
              <a:t> ]</a:t>
            </a:r>
            <a:endParaRPr lang="en-US">
              <a:solidFill>
                <a:srgbClr val="3333CC"/>
              </a:solidFill>
            </a:endParaRPr>
          </a:p>
        </p:txBody>
      </p:sp>
      <p:sp>
        <p:nvSpPr>
          <p:cNvPr id="135171" name="Line 132"/>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2" name="Line 133"/>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3" name="Text Box 134"/>
          <p:cNvSpPr txBox="1">
            <a:spLocks noChangeArrowheads="1"/>
          </p:cNvSpPr>
          <p:nvPr/>
        </p:nvSpPr>
        <p:spPr bwMode="auto">
          <a:xfrm rot="-5400000">
            <a:off x="-800100" y="2863851"/>
            <a:ext cx="310832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Iluminación subjetiva</a:t>
            </a:r>
            <a:endParaRPr lang="es-ES" sz="2400" baseline="30000">
              <a:solidFill>
                <a:srgbClr val="0000FF"/>
              </a:solidFill>
            </a:endParaRPr>
          </a:p>
        </p:txBody>
      </p:sp>
      <p:sp>
        <p:nvSpPr>
          <p:cNvPr id="135174" name="Text Box 135"/>
          <p:cNvSpPr txBox="1">
            <a:spLocks noChangeArrowheads="1"/>
          </p:cNvSpPr>
          <p:nvPr/>
        </p:nvSpPr>
        <p:spPr bwMode="auto">
          <a:xfrm>
            <a:off x="1728788" y="5554663"/>
            <a:ext cx="6356350"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 10</a:t>
            </a:r>
            <a:r>
              <a:rPr lang="es-ES" sz="1400" baseline="30000">
                <a:solidFill>
                  <a:srgbClr val="0000FF"/>
                </a:solidFill>
              </a:rPr>
              <a:t>-6                         </a:t>
            </a:r>
            <a:r>
              <a:rPr lang="es-ES" sz="1400">
                <a:solidFill>
                  <a:srgbClr val="0000FF"/>
                </a:solidFill>
              </a:rPr>
              <a:t>10</a:t>
            </a:r>
            <a:r>
              <a:rPr lang="es-ES" sz="1400" baseline="30000">
                <a:solidFill>
                  <a:srgbClr val="0000FF"/>
                </a:solidFill>
              </a:rPr>
              <a:t>-4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-0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-4</a:t>
            </a:r>
            <a:r>
              <a:rPr lang="es-ES" sz="1400">
                <a:solidFill>
                  <a:srgbClr val="0000FF"/>
                </a:solidFill>
              </a:rPr>
              <a:t> </a:t>
            </a:r>
          </a:p>
          <a:p>
            <a:pPr algn="ctr" eaLnBrk="0" hangingPunct="0"/>
            <a:r>
              <a:rPr lang="es-ES" sz="1400">
                <a:solidFill>
                  <a:srgbClr val="0000FF"/>
                </a:solidFill>
              </a:rPr>
              <a:t>Intensidad de luz en Lambert</a:t>
            </a:r>
          </a:p>
          <a:p>
            <a:pPr algn="ctr" eaLnBrk="0" hangingPunct="0"/>
            <a:endParaRPr lang="es-ES" sz="1400">
              <a:solidFill>
                <a:srgbClr val="0000FF"/>
              </a:solidFill>
            </a:endParaRPr>
          </a:p>
          <a:p>
            <a:pPr algn="ctr" eaLnBrk="0" hangingPunct="0"/>
            <a:r>
              <a:rPr lang="es-ES">
                <a:solidFill>
                  <a:srgbClr val="0000FF"/>
                </a:solidFill>
              </a:rPr>
              <a:t>Rango de sensaciones subjetivas de iluminación</a:t>
            </a:r>
          </a:p>
        </p:txBody>
      </p:sp>
      <p:sp>
        <p:nvSpPr>
          <p:cNvPr id="135175" name="Text Box 136"/>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0</a:t>
            </a:r>
          </a:p>
        </p:txBody>
      </p:sp>
      <p:sp>
        <p:nvSpPr>
          <p:cNvPr id="135176" name="Freeform 137"/>
          <p:cNvSpPr>
            <a:spLocks/>
          </p:cNvSpPr>
          <p:nvPr/>
        </p:nvSpPr>
        <p:spPr bwMode="auto">
          <a:xfrm>
            <a:off x="2427288" y="3903663"/>
            <a:ext cx="2582862" cy="108902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chemeClr val="accent1"/>
            </a:solidFill>
            <a:round/>
            <a:headEnd/>
            <a:tailEnd/>
          </a:ln>
        </p:spPr>
        <p:txBody>
          <a:bodyPr>
            <a:prstTxWarp prst="textNoShape">
              <a:avLst/>
            </a:prstTxWarp>
          </a:bodyPr>
          <a:lstStyle/>
          <a:p>
            <a:endParaRPr lang="es-ES_tradnl"/>
          </a:p>
        </p:txBody>
      </p:sp>
      <p:sp>
        <p:nvSpPr>
          <p:cNvPr id="135177" name="Freeform 138"/>
          <p:cNvSpPr>
            <a:spLocks/>
          </p:cNvSpPr>
          <p:nvPr/>
        </p:nvSpPr>
        <p:spPr bwMode="auto">
          <a:xfrm>
            <a:off x="3692525" y="1495425"/>
            <a:ext cx="3249613" cy="3482975"/>
          </a:xfrm>
          <a:custGeom>
            <a:avLst/>
            <a:gdLst>
              <a:gd name="T0" fmla="*/ 0 w 987"/>
              <a:gd name="T1" fmla="*/ 2147483647 h 2194"/>
              <a:gd name="T2" fmla="*/ 2147483647 w 987"/>
              <a:gd name="T3" fmla="*/ 2147483647 h 2194"/>
              <a:gd name="T4" fmla="*/ 2147483647 w 987"/>
              <a:gd name="T5" fmla="*/ 2147483647 h 2194"/>
              <a:gd name="T6" fmla="*/ 2147483647 w 987"/>
              <a:gd name="T7" fmla="*/ 0 h 2194"/>
              <a:gd name="T8" fmla="*/ 0 60000 65536"/>
              <a:gd name="T9" fmla="*/ 0 60000 65536"/>
              <a:gd name="T10" fmla="*/ 0 60000 65536"/>
              <a:gd name="T11" fmla="*/ 0 60000 65536"/>
              <a:gd name="T12" fmla="*/ 0 w 987"/>
              <a:gd name="T13" fmla="*/ 0 h 2194"/>
              <a:gd name="T14" fmla="*/ 987 w 987"/>
              <a:gd name="T15" fmla="*/ 2194 h 2194"/>
            </a:gdLst>
            <a:ahLst/>
            <a:cxnLst>
              <a:cxn ang="T8">
                <a:pos x="T0" y="T1"/>
              </a:cxn>
              <a:cxn ang="T9">
                <a:pos x="T2" y="T3"/>
              </a:cxn>
              <a:cxn ang="T10">
                <a:pos x="T4" y="T5"/>
              </a:cxn>
              <a:cxn ang="T11">
                <a:pos x="T6" y="T7"/>
              </a:cxn>
            </a:cxnLst>
            <a:rect l="T12" t="T13" r="T14" b="T15"/>
            <a:pathLst>
              <a:path w="987" h="2194">
                <a:moveTo>
                  <a:pt x="0" y="2194"/>
                </a:moveTo>
                <a:cubicBezTo>
                  <a:pt x="82" y="2125"/>
                  <a:pt x="165" y="2056"/>
                  <a:pt x="256" y="1783"/>
                </a:cubicBezTo>
                <a:cubicBezTo>
                  <a:pt x="347" y="1510"/>
                  <a:pt x="427" y="854"/>
                  <a:pt x="549" y="557"/>
                </a:cubicBezTo>
                <a:cubicBezTo>
                  <a:pt x="671" y="260"/>
                  <a:pt x="829" y="130"/>
                  <a:pt x="987" y="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35178" name="Text Box 139"/>
          <p:cNvSpPr txBox="1">
            <a:spLocks noChangeArrowheads="1"/>
          </p:cNvSpPr>
          <p:nvPr/>
        </p:nvSpPr>
        <p:spPr bwMode="auto">
          <a:xfrm>
            <a:off x="2068513" y="3876675"/>
            <a:ext cx="164147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escotópica</a:t>
            </a:r>
          </a:p>
        </p:txBody>
      </p:sp>
      <p:sp>
        <p:nvSpPr>
          <p:cNvPr id="135179" name="Text Box 140"/>
          <p:cNvSpPr txBox="1">
            <a:spLocks noChangeArrowheads="1"/>
          </p:cNvSpPr>
          <p:nvPr/>
        </p:nvSpPr>
        <p:spPr bwMode="auto">
          <a:xfrm>
            <a:off x="2463800" y="2355850"/>
            <a:ext cx="1693863"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adaptación</a:t>
            </a:r>
          </a:p>
          <a:p>
            <a:pPr eaLnBrk="0" hangingPunct="0"/>
            <a:r>
              <a:rPr lang="es-ES" sz="2400">
                <a:solidFill>
                  <a:srgbClr val="0000FF"/>
                </a:solidFill>
              </a:rPr>
              <a:t>simultánea</a:t>
            </a:r>
          </a:p>
        </p:txBody>
      </p:sp>
      <p:sp>
        <p:nvSpPr>
          <p:cNvPr id="135180" name="Line 141"/>
          <p:cNvSpPr>
            <a:spLocks noChangeShapeType="1"/>
          </p:cNvSpPr>
          <p:nvPr/>
        </p:nvSpPr>
        <p:spPr bwMode="auto">
          <a:xfrm flipV="1">
            <a:off x="4659313" y="2409825"/>
            <a:ext cx="1219200" cy="782638"/>
          </a:xfrm>
          <a:prstGeom prst="line">
            <a:avLst/>
          </a:prstGeom>
          <a:noFill/>
          <a:ln w="38100">
            <a:solidFill>
              <a:srgbClr val="3399FF"/>
            </a:solidFill>
            <a:round/>
            <a:headEnd/>
            <a:tailEnd/>
          </a:ln>
        </p:spPr>
        <p:txBody>
          <a:bodyPr>
            <a:prstTxWarp prst="textNoShape">
              <a:avLst/>
            </a:prstTxWarp>
          </a:bodyPr>
          <a:lstStyle/>
          <a:p>
            <a:endParaRPr lang="es-ES_tradnl"/>
          </a:p>
        </p:txBody>
      </p:sp>
      <p:sp>
        <p:nvSpPr>
          <p:cNvPr id="135181" name="AutoShape 142"/>
          <p:cNvSpPr>
            <a:spLocks/>
          </p:cNvSpPr>
          <p:nvPr/>
        </p:nvSpPr>
        <p:spPr bwMode="auto">
          <a:xfrm>
            <a:off x="7207250" y="1465263"/>
            <a:ext cx="420688" cy="3498850"/>
          </a:xfrm>
          <a:prstGeom prst="rightBrace">
            <a:avLst>
              <a:gd name="adj1" fmla="val 69308"/>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2" name="AutoShape 143"/>
          <p:cNvSpPr>
            <a:spLocks/>
          </p:cNvSpPr>
          <p:nvPr/>
        </p:nvSpPr>
        <p:spPr bwMode="auto">
          <a:xfrm flipH="1">
            <a:off x="4130675" y="2401888"/>
            <a:ext cx="246063" cy="785812"/>
          </a:xfrm>
          <a:prstGeom prst="rightBrace">
            <a:avLst>
              <a:gd name="adj1" fmla="val 26613"/>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3" name="Text Box 144"/>
          <p:cNvSpPr txBox="1">
            <a:spLocks noChangeArrowheads="1"/>
          </p:cNvSpPr>
          <p:nvPr/>
        </p:nvSpPr>
        <p:spPr bwMode="auto">
          <a:xfrm>
            <a:off x="4289425" y="4645025"/>
            <a:ext cx="13128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fotópica</a:t>
            </a:r>
          </a:p>
        </p:txBody>
      </p:sp>
      <p:sp>
        <p:nvSpPr>
          <p:cNvPr id="135184" name="Text Box 145"/>
          <p:cNvSpPr txBox="1">
            <a:spLocks noChangeArrowheads="1"/>
          </p:cNvSpPr>
          <p:nvPr/>
        </p:nvSpPr>
        <p:spPr bwMode="auto">
          <a:xfrm>
            <a:off x="7683500" y="2774950"/>
            <a:ext cx="1531938"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rango de</a:t>
            </a:r>
          </a:p>
          <a:p>
            <a:pPr eaLnBrk="0" hangingPunct="0"/>
            <a:r>
              <a:rPr lang="es-ES" sz="2400">
                <a:solidFill>
                  <a:srgbClr val="0000FF"/>
                </a:solidFill>
              </a:rPr>
              <a:t>operación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76213" y="76200"/>
            <a:ext cx="58642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Comparación de conos y bastones ]</a:t>
            </a:r>
            <a:endParaRPr lang="en-US">
              <a:solidFill>
                <a:srgbClr val="3333CC"/>
              </a:solidFill>
            </a:endParaRPr>
          </a:p>
        </p:txBody>
      </p:sp>
      <p:pic>
        <p:nvPicPr>
          <p:cNvPr id="137219" name="Picture 128"/>
          <p:cNvPicPr>
            <a:picLocks noChangeAspect="1" noChangeArrowheads="1"/>
          </p:cNvPicPr>
          <p:nvPr/>
        </p:nvPicPr>
        <p:blipFill>
          <a:blip r:embed="rId3"/>
          <a:srcRect/>
          <a:stretch>
            <a:fillRect/>
          </a:stretch>
        </p:blipFill>
        <p:spPr bwMode="auto">
          <a:xfrm>
            <a:off x="0" y="2022475"/>
            <a:ext cx="9144000" cy="362585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76213" y="76200"/>
            <a:ext cx="4729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Dilatación de la pupila</a:t>
            </a:r>
            <a:r>
              <a:rPr lang="es-CL">
                <a:solidFill>
                  <a:srgbClr val="3333CC"/>
                </a:solidFill>
              </a:rPr>
              <a:t> ]</a:t>
            </a:r>
            <a:endParaRPr lang="en-US">
              <a:solidFill>
                <a:srgbClr val="3333CC"/>
              </a:solidFill>
            </a:endParaRPr>
          </a:p>
        </p:txBody>
      </p:sp>
      <p:pic>
        <p:nvPicPr>
          <p:cNvPr id="139267" name="Picture 18" descr="Imagen:Eye dilate.gif">
            <a:hlinkClick r:id="rId3"/>
          </p:cNvPr>
          <p:cNvPicPr>
            <a:picLocks noChangeAspect="1" noChangeArrowheads="1"/>
          </p:cNvPicPr>
          <p:nvPr/>
        </p:nvPicPr>
        <p:blipFill>
          <a:blip r:embed="rId4"/>
          <a:srcRect/>
          <a:stretch>
            <a:fillRect/>
          </a:stretch>
        </p:blipFill>
        <p:spPr bwMode="auto">
          <a:xfrm>
            <a:off x="236538" y="1114425"/>
            <a:ext cx="8383587" cy="47942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1315" name="Text Box 4"/>
          <p:cNvSpPr txBox="1">
            <a:spLocks noChangeArrowheads="1"/>
          </p:cNvSpPr>
          <p:nvPr/>
        </p:nvSpPr>
        <p:spPr bwMode="auto">
          <a:xfrm>
            <a:off x="1401763" y="5427663"/>
            <a:ext cx="701198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grande hay percepción del círculo</a:t>
            </a:r>
          </a:p>
        </p:txBody>
      </p:sp>
      <p:sp>
        <p:nvSpPr>
          <p:cNvPr id="141316"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1317" name="Oval 6"/>
          <p:cNvSpPr>
            <a:spLocks noChangeArrowheads="1"/>
          </p:cNvSpPr>
          <p:nvPr/>
        </p:nvSpPr>
        <p:spPr bwMode="auto">
          <a:xfrm>
            <a:off x="4103688" y="2641600"/>
            <a:ext cx="1103312" cy="1058863"/>
          </a:xfrm>
          <a:prstGeom prst="ellipse">
            <a:avLst/>
          </a:prstGeom>
          <a:solidFill>
            <a:srgbClr val="7C7C7C"/>
          </a:solidFill>
          <a:ln w="9525">
            <a:noFill/>
            <a:round/>
            <a:headEnd/>
            <a:tailEnd/>
          </a:ln>
        </p:spPr>
        <p:txBody>
          <a:bodyPr wrap="none" anchor="ctr">
            <a:prstTxWarp prst="textNoShape">
              <a:avLst/>
            </a:prstTxWarp>
          </a:bodyPr>
          <a:lstStyle/>
          <a:p>
            <a:endParaRPr lang="es-ES_tradnl"/>
          </a:p>
        </p:txBody>
      </p:sp>
      <p:sp>
        <p:nvSpPr>
          <p:cNvPr id="141318"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1319"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6867" name="Picture 13"/>
          <p:cNvPicPr>
            <a:picLocks noChangeAspect="1" noChangeArrowheads="1"/>
          </p:cNvPicPr>
          <p:nvPr/>
        </p:nvPicPr>
        <p:blipFill>
          <a:blip r:embed="rId3"/>
          <a:srcRect/>
          <a:stretch>
            <a:fillRect/>
          </a:stretch>
        </p:blipFill>
        <p:spPr bwMode="auto">
          <a:xfrm>
            <a:off x="469900" y="890588"/>
            <a:ext cx="3581400" cy="3248025"/>
          </a:xfrm>
          <a:prstGeom prst="rect">
            <a:avLst/>
          </a:prstGeom>
          <a:noFill/>
          <a:ln w="9525">
            <a:noFill/>
            <a:miter lim="800000"/>
            <a:headEnd/>
            <a:tailEnd/>
          </a:ln>
        </p:spPr>
      </p:pic>
      <p:sp>
        <p:nvSpPr>
          <p:cNvPr id="36868" name="Text Box 14"/>
          <p:cNvSpPr txBox="1">
            <a:spLocks noChangeArrowheads="1"/>
          </p:cNvSpPr>
          <p:nvPr/>
        </p:nvSpPr>
        <p:spPr bwMode="auto">
          <a:xfrm>
            <a:off x="403225" y="4418013"/>
            <a:ext cx="8223250" cy="1190625"/>
          </a:xfrm>
          <a:prstGeom prst="rect">
            <a:avLst/>
          </a:prstGeom>
          <a:noFill/>
          <a:ln w="9525">
            <a:noFill/>
            <a:miter lim="800000"/>
            <a:headEnd/>
            <a:tailEnd/>
          </a:ln>
        </p:spPr>
        <p:txBody>
          <a:bodyPr>
            <a:prstTxWarp prst="textNoShape">
              <a:avLst/>
            </a:prstTxWarp>
            <a:spAutoFit/>
          </a:bodyPr>
          <a:lstStyle/>
          <a:p>
            <a:r>
              <a:rPr lang="es-ES" b="1"/>
              <a:t>Ley de refracción (Snell)</a:t>
            </a:r>
          </a:p>
          <a:p>
            <a:r>
              <a:rPr lang="es-ES"/>
              <a:t>La relación entre el seno del ángulo de incidencia y el seno del ángulo de refracción es igual a la razón entre la velocidad de la onda en el primer medio y la velocidad de la onda en el segundo medio</a:t>
            </a:r>
          </a:p>
        </p:txBody>
      </p:sp>
      <p:sp>
        <p:nvSpPr>
          <p:cNvPr id="36869" name="Rectangle 15"/>
          <p:cNvSpPr>
            <a:spLocks noChangeArrowheads="1"/>
          </p:cNvSpPr>
          <p:nvPr/>
        </p:nvSpPr>
        <p:spPr bwMode="auto">
          <a:xfrm>
            <a:off x="7032625" y="6229350"/>
            <a:ext cx="1089025" cy="244475"/>
          </a:xfrm>
          <a:prstGeom prst="rect">
            <a:avLst/>
          </a:prstGeom>
          <a:noFill/>
          <a:ln w="9525">
            <a:noFill/>
            <a:miter lim="800000"/>
            <a:headEnd/>
            <a:tailEnd/>
          </a:ln>
        </p:spPr>
        <p:txBody>
          <a:bodyPr wrap="none">
            <a:prstTxWarp prst="textNoShape">
              <a:avLst/>
            </a:prstTxWarp>
            <a:spAutoFit/>
          </a:bodyPr>
          <a:lstStyle/>
          <a:p>
            <a:r>
              <a:rPr lang="es-CL" sz="1000">
                <a:solidFill>
                  <a:srgbClr val="0000FF"/>
                </a:solidFill>
              </a:rPr>
              <a:t>[ wikipedia.org]</a:t>
            </a:r>
            <a:endParaRPr lang="es-ES" sz="1000">
              <a:solidFill>
                <a:srgbClr val="0000FF"/>
              </a:solidFill>
            </a:endParaRPr>
          </a:p>
        </p:txBody>
      </p:sp>
      <p:pic>
        <p:nvPicPr>
          <p:cNvPr id="36870" name="Picture 8"/>
          <p:cNvPicPr>
            <a:picLocks noChangeAspect="1" noChangeArrowheads="1"/>
          </p:cNvPicPr>
          <p:nvPr/>
        </p:nvPicPr>
        <p:blipFill>
          <a:blip r:embed="rId4"/>
          <a:srcRect/>
          <a:stretch>
            <a:fillRect/>
          </a:stretch>
        </p:blipFill>
        <p:spPr bwMode="auto">
          <a:xfrm>
            <a:off x="476250" y="5565775"/>
            <a:ext cx="2959100" cy="558800"/>
          </a:xfrm>
          <a:prstGeom prst="rect">
            <a:avLst/>
          </a:prstGeom>
          <a:noFill/>
          <a:ln w="9525">
            <a:noFill/>
            <a:miter lim="800000"/>
            <a:headEnd/>
            <a:tailEnd/>
          </a:ln>
        </p:spPr>
      </p:pic>
      <p:sp>
        <p:nvSpPr>
          <p:cNvPr id="36871" name="Text Box 16"/>
          <p:cNvSpPr txBox="1">
            <a:spLocks noChangeArrowheads="1"/>
          </p:cNvSpPr>
          <p:nvPr/>
        </p:nvSpPr>
        <p:spPr bwMode="auto">
          <a:xfrm>
            <a:off x="4289425" y="989013"/>
            <a:ext cx="4651375" cy="3493264"/>
          </a:xfrm>
          <a:prstGeom prst="rect">
            <a:avLst/>
          </a:prstGeom>
          <a:noFill/>
          <a:ln w="9525">
            <a:noFill/>
            <a:miter lim="800000"/>
            <a:headEnd/>
            <a:tailEnd/>
          </a:ln>
        </p:spPr>
        <p:txBody>
          <a:bodyPr>
            <a:prstTxWarp prst="textNoShape">
              <a:avLst/>
            </a:prstTxWarp>
            <a:spAutoFit/>
          </a:bodyPr>
          <a:lstStyle/>
          <a:p>
            <a:r>
              <a:rPr lang="es-CL" sz="1700" dirty="0"/>
              <a:t>Se produce cuando la luz pasa de un medio de propagación a otro con una densidad óptica diferente, sufriendo un cambio de rapidez y un cambio de dirección si no incide perpendicularmente en la superficie. Esta desviación en la dirección de propagación se explica por medio de la ley de Snell. Esta ley, así como la refracción en medios no homogéneos, son consecuencia del principio de Fermat, que indica que </a:t>
            </a:r>
            <a:r>
              <a:rPr lang="es-CL" sz="1700" dirty="0">
                <a:solidFill>
                  <a:srgbClr val="FF0000"/>
                </a:solidFill>
              </a:rPr>
              <a:t>la luz se propaga entre dos puntos siguiendo la trayectoria de recorrido óptico de menor tiempo.</a:t>
            </a:r>
          </a:p>
          <a:p>
            <a:endParaRPr lang="es-ES" sz="1700" dirty="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3363"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3364"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3365" name="Oval 9"/>
          <p:cNvSpPr>
            <a:spLocks noChangeArrowheads="1"/>
          </p:cNvSpPr>
          <p:nvPr/>
        </p:nvSpPr>
        <p:spPr bwMode="auto">
          <a:xfrm>
            <a:off x="4103688" y="2641600"/>
            <a:ext cx="1103312" cy="1058863"/>
          </a:xfrm>
          <a:prstGeom prst="ellipse">
            <a:avLst/>
          </a:prstGeom>
          <a:solidFill>
            <a:srgbClr val="BABABA"/>
          </a:solidFill>
          <a:ln w="9525">
            <a:noFill/>
            <a:round/>
            <a:headEnd/>
            <a:tailEnd/>
          </a:ln>
        </p:spPr>
        <p:txBody>
          <a:bodyPr wrap="none" anchor="ctr">
            <a:prstTxWarp prst="textNoShape">
              <a:avLst/>
            </a:prstTxWarp>
          </a:bodyPr>
          <a:lstStyle/>
          <a:p>
            <a:endParaRPr lang="es-ES_tradnl"/>
          </a:p>
        </p:txBody>
      </p:sp>
      <p:sp>
        <p:nvSpPr>
          <p:cNvPr id="143366"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
        <p:nvSpPr>
          <p:cNvPr id="143367" name="Text Box 10"/>
          <p:cNvSpPr txBox="1">
            <a:spLocks noChangeArrowheads="1"/>
          </p:cNvSpPr>
          <p:nvPr/>
        </p:nvSpPr>
        <p:spPr bwMode="auto">
          <a:xfrm>
            <a:off x="1119188" y="5427663"/>
            <a:ext cx="757713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muy bajo no hay percepción del círculo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6213" y="76200"/>
            <a:ext cx="43783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Cociente de Weber ]</a:t>
            </a:r>
            <a:endParaRPr lang="en-US">
              <a:solidFill>
                <a:srgbClr val="3333CC"/>
              </a:solidFill>
            </a:endParaRPr>
          </a:p>
        </p:txBody>
      </p:sp>
      <p:sp>
        <p:nvSpPr>
          <p:cNvPr id="145411" name="Line 4"/>
          <p:cNvSpPr>
            <a:spLocks noChangeShapeType="1"/>
          </p:cNvSpPr>
          <p:nvPr/>
        </p:nvSpPr>
        <p:spPr bwMode="auto">
          <a:xfrm flipV="1">
            <a:off x="1143000" y="1143000"/>
            <a:ext cx="0" cy="441960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2" name="Line 5"/>
          <p:cNvSpPr>
            <a:spLocks noChangeShapeType="1"/>
          </p:cNvSpPr>
          <p:nvPr/>
        </p:nvSpPr>
        <p:spPr bwMode="auto">
          <a:xfrm>
            <a:off x="838200" y="5410200"/>
            <a:ext cx="7848600" cy="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3" name="Text Box 6"/>
          <p:cNvSpPr txBox="1">
            <a:spLocks noChangeArrowheads="1"/>
          </p:cNvSpPr>
          <p:nvPr/>
        </p:nvSpPr>
        <p:spPr bwMode="auto">
          <a:xfrm rot="-5400000">
            <a:off x="-27782" y="2637632"/>
            <a:ext cx="15541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Log(</a:t>
            </a:r>
            <a:r>
              <a:rPr lang="es-ES" sz="2400">
                <a:solidFill>
                  <a:srgbClr val="3333CC"/>
                </a:solidFill>
                <a:sym typeface="Symbol" charset="2"/>
              </a:rPr>
              <a:t>I </a:t>
            </a:r>
            <a:r>
              <a:rPr lang="es-ES">
                <a:solidFill>
                  <a:srgbClr val="3333CC"/>
                </a:solidFill>
                <a:sym typeface="Symbol" charset="2"/>
              </a:rPr>
              <a:t>/ </a:t>
            </a:r>
            <a:r>
              <a:rPr lang="es-ES" sz="2400">
                <a:solidFill>
                  <a:srgbClr val="3333CC"/>
                </a:solidFill>
                <a:sym typeface="Symbol" charset="2"/>
              </a:rPr>
              <a:t>I</a:t>
            </a:r>
            <a:r>
              <a:rPr lang="es-ES">
                <a:solidFill>
                  <a:srgbClr val="3333CC"/>
                </a:solidFill>
                <a:sym typeface="Symbol" charset="2"/>
              </a:rPr>
              <a:t> )</a:t>
            </a:r>
          </a:p>
        </p:txBody>
      </p:sp>
      <p:sp>
        <p:nvSpPr>
          <p:cNvPr id="145414" name="Text Box 8"/>
          <p:cNvSpPr txBox="1">
            <a:spLocks noChangeArrowheads="1"/>
          </p:cNvSpPr>
          <p:nvPr/>
        </p:nvSpPr>
        <p:spPr bwMode="auto">
          <a:xfrm>
            <a:off x="874713" y="5097463"/>
            <a:ext cx="3429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-2</a:t>
            </a:r>
          </a:p>
        </p:txBody>
      </p:sp>
      <p:sp>
        <p:nvSpPr>
          <p:cNvPr id="145415" name="Freeform 9"/>
          <p:cNvSpPr>
            <a:spLocks/>
          </p:cNvSpPr>
          <p:nvPr/>
        </p:nvSpPr>
        <p:spPr bwMode="auto">
          <a:xfrm rot="-5400000">
            <a:off x="2509045" y="1281906"/>
            <a:ext cx="1928812" cy="265747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rgbClr val="3399FF"/>
            </a:solidFill>
            <a:round/>
            <a:headEnd/>
            <a:tailEnd/>
          </a:ln>
        </p:spPr>
        <p:txBody>
          <a:bodyPr>
            <a:prstTxWarp prst="textNoShape">
              <a:avLst/>
            </a:prstTxWarp>
          </a:bodyPr>
          <a:lstStyle/>
          <a:p>
            <a:endParaRPr lang="es-ES_tradnl"/>
          </a:p>
        </p:txBody>
      </p:sp>
      <p:sp>
        <p:nvSpPr>
          <p:cNvPr id="145416" name="Freeform 10"/>
          <p:cNvSpPr>
            <a:spLocks/>
          </p:cNvSpPr>
          <p:nvPr/>
        </p:nvSpPr>
        <p:spPr bwMode="auto">
          <a:xfrm>
            <a:off x="4554538" y="3338513"/>
            <a:ext cx="3382962" cy="1698625"/>
          </a:xfrm>
          <a:custGeom>
            <a:avLst/>
            <a:gdLst>
              <a:gd name="T0" fmla="*/ 0 w 1664"/>
              <a:gd name="T1" fmla="*/ 0 h 1070"/>
              <a:gd name="T2" fmla="*/ 2147483647 w 1664"/>
              <a:gd name="T3" fmla="*/ 2147483647 h 1070"/>
              <a:gd name="T4" fmla="*/ 2147483647 w 1664"/>
              <a:gd name="T5" fmla="*/ 2147483647 h 1070"/>
              <a:gd name="T6" fmla="*/ 0 60000 65536"/>
              <a:gd name="T7" fmla="*/ 0 60000 65536"/>
              <a:gd name="T8" fmla="*/ 0 60000 65536"/>
              <a:gd name="T9" fmla="*/ 0 w 1664"/>
              <a:gd name="T10" fmla="*/ 0 h 1070"/>
              <a:gd name="T11" fmla="*/ 1664 w 1664"/>
              <a:gd name="T12" fmla="*/ 1070 h 1070"/>
            </a:gdLst>
            <a:ahLst/>
            <a:cxnLst>
              <a:cxn ang="T6">
                <a:pos x="T0" y="T1"/>
              </a:cxn>
              <a:cxn ang="T7">
                <a:pos x="T2" y="T3"/>
              </a:cxn>
              <a:cxn ang="T8">
                <a:pos x="T4" y="T5"/>
              </a:cxn>
            </a:cxnLst>
            <a:rect l="T9" t="T10" r="T11" b="T12"/>
            <a:pathLst>
              <a:path w="1664" h="1070">
                <a:moveTo>
                  <a:pt x="0" y="0"/>
                </a:moveTo>
                <a:cubicBezTo>
                  <a:pt x="44" y="331"/>
                  <a:pt x="89" y="663"/>
                  <a:pt x="366" y="841"/>
                </a:cubicBezTo>
                <a:cubicBezTo>
                  <a:pt x="643" y="1019"/>
                  <a:pt x="1153" y="1044"/>
                  <a:pt x="1664" y="107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45417" name="Text Box 11"/>
          <p:cNvSpPr txBox="1">
            <a:spLocks noChangeArrowheads="1"/>
          </p:cNvSpPr>
          <p:nvPr/>
        </p:nvSpPr>
        <p:spPr bwMode="auto">
          <a:xfrm>
            <a:off x="846138" y="1279525"/>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a:t>
            </a:r>
          </a:p>
        </p:txBody>
      </p:sp>
      <p:sp>
        <p:nvSpPr>
          <p:cNvPr id="145418" name="Text Box 12"/>
          <p:cNvSpPr txBox="1">
            <a:spLocks noChangeArrowheads="1"/>
          </p:cNvSpPr>
          <p:nvPr/>
        </p:nvSpPr>
        <p:spPr bwMode="auto">
          <a:xfrm>
            <a:off x="2057400" y="1165225"/>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pobre</a:t>
            </a:r>
          </a:p>
        </p:txBody>
      </p:sp>
      <p:sp>
        <p:nvSpPr>
          <p:cNvPr id="145419" name="Text Box 13"/>
          <p:cNvSpPr txBox="1">
            <a:spLocks noChangeArrowheads="1"/>
          </p:cNvSpPr>
          <p:nvPr/>
        </p:nvSpPr>
        <p:spPr bwMode="auto">
          <a:xfrm>
            <a:off x="6076950" y="3879850"/>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muy buena</a:t>
            </a:r>
          </a:p>
        </p:txBody>
      </p:sp>
      <p:sp>
        <p:nvSpPr>
          <p:cNvPr id="145420" name="Text Box 14"/>
          <p:cNvSpPr txBox="1">
            <a:spLocks noChangeArrowheads="1"/>
          </p:cNvSpPr>
          <p:nvPr/>
        </p:nvSpPr>
        <p:spPr bwMode="auto">
          <a:xfrm>
            <a:off x="2324100" y="3046413"/>
            <a:ext cx="1379538"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bastones</a:t>
            </a:r>
          </a:p>
        </p:txBody>
      </p:sp>
      <p:sp>
        <p:nvSpPr>
          <p:cNvPr id="145421" name="Text Box 15"/>
          <p:cNvSpPr txBox="1">
            <a:spLocks noChangeArrowheads="1"/>
          </p:cNvSpPr>
          <p:nvPr/>
        </p:nvSpPr>
        <p:spPr bwMode="auto">
          <a:xfrm>
            <a:off x="5376863" y="4851400"/>
            <a:ext cx="952500"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conos</a:t>
            </a:r>
          </a:p>
        </p:txBody>
      </p:sp>
      <p:sp>
        <p:nvSpPr>
          <p:cNvPr id="145422" name="Text Box 16"/>
          <p:cNvSpPr txBox="1">
            <a:spLocks noChangeArrowheads="1"/>
          </p:cNvSpPr>
          <p:nvPr/>
        </p:nvSpPr>
        <p:spPr bwMode="auto">
          <a:xfrm>
            <a:off x="946150" y="5554663"/>
            <a:ext cx="7924800" cy="944562"/>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3333CC"/>
                </a:solidFill>
              </a:rPr>
              <a:t>-3                                                                    0                                                                    3 </a:t>
            </a:r>
          </a:p>
          <a:p>
            <a:pPr algn="ctr" eaLnBrk="0" hangingPunct="0"/>
            <a:r>
              <a:rPr lang="es-ES" sz="2400">
                <a:solidFill>
                  <a:srgbClr val="3333CC"/>
                </a:solidFill>
              </a:rPr>
              <a:t>Log(I)</a:t>
            </a:r>
          </a:p>
          <a:p>
            <a:pPr algn="ctr" eaLnBrk="0" hangingPunct="0"/>
            <a:endParaRPr lang="es-ES">
              <a:solidFill>
                <a:srgbClr val="3333CC"/>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7459" name="Picture 4"/>
          <p:cNvPicPr>
            <a:picLocks noChangeAspect="1" noChangeArrowheads="1"/>
          </p:cNvPicPr>
          <p:nvPr/>
        </p:nvPicPr>
        <p:blipFill>
          <a:blip r:embed="rId3"/>
          <a:srcRect/>
          <a:stretch>
            <a:fillRect/>
          </a:stretch>
        </p:blipFill>
        <p:spPr bwMode="auto">
          <a:xfrm>
            <a:off x="1173163" y="841375"/>
            <a:ext cx="6902450" cy="3352800"/>
          </a:xfrm>
          <a:prstGeom prst="rect">
            <a:avLst/>
          </a:prstGeom>
          <a:noFill/>
          <a:ln w="9525">
            <a:noFill/>
            <a:miter lim="800000"/>
            <a:headEnd/>
            <a:tailEnd/>
          </a:ln>
        </p:spPr>
      </p:pic>
      <p:grpSp>
        <p:nvGrpSpPr>
          <p:cNvPr id="2" name="Group 5"/>
          <p:cNvGrpSpPr>
            <a:grpSpLocks/>
          </p:cNvGrpSpPr>
          <p:nvPr/>
        </p:nvGrpSpPr>
        <p:grpSpPr bwMode="auto">
          <a:xfrm>
            <a:off x="981075" y="4405313"/>
            <a:ext cx="7112000" cy="1935162"/>
            <a:chOff x="672" y="426"/>
            <a:chExt cx="4480" cy="3701"/>
          </a:xfrm>
        </p:grpSpPr>
        <p:sp>
          <p:nvSpPr>
            <p:cNvPr id="147461" name="Rectangle 6"/>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7462" name="Rectangle 7"/>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7463" name="Line 8"/>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4" name="Freeform 9"/>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465" name="Line 10"/>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6" name="Line 11"/>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7" name="Line 1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8" name="Line 13"/>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9" name="Line 14"/>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0" name="Rectangle 15"/>
            <p:cNvSpPr>
              <a:spLocks noChangeArrowheads="1"/>
            </p:cNvSpPr>
            <p:nvPr/>
          </p:nvSpPr>
          <p:spPr bwMode="auto">
            <a:xfrm>
              <a:off x="782" y="3778"/>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471" name="Line 16"/>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2" name="Line 17"/>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3" name="Rectangle 18"/>
            <p:cNvSpPr>
              <a:spLocks noChangeArrowheads="1"/>
            </p:cNvSpPr>
            <p:nvPr/>
          </p:nvSpPr>
          <p:spPr bwMode="auto">
            <a:xfrm>
              <a:off x="1199" y="3778"/>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7474" name="Line 19"/>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5" name="Line 20"/>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6" name="Rectangle 21"/>
            <p:cNvSpPr>
              <a:spLocks noChangeArrowheads="1"/>
            </p:cNvSpPr>
            <p:nvPr/>
          </p:nvSpPr>
          <p:spPr bwMode="auto">
            <a:xfrm>
              <a:off x="1630"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7477" name="Line 22"/>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8" name="Line 23"/>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9" name="Rectangle 24"/>
            <p:cNvSpPr>
              <a:spLocks noChangeArrowheads="1"/>
            </p:cNvSpPr>
            <p:nvPr/>
          </p:nvSpPr>
          <p:spPr bwMode="auto">
            <a:xfrm>
              <a:off x="2083"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7480" name="Line 25"/>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1" name="Line 26"/>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2" name="Rectangle 27"/>
            <p:cNvSpPr>
              <a:spLocks noChangeArrowheads="1"/>
            </p:cNvSpPr>
            <p:nvPr/>
          </p:nvSpPr>
          <p:spPr bwMode="auto">
            <a:xfrm>
              <a:off x="2536"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7483" name="Line 28"/>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4" name="Line 29"/>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5" name="Rectangle 30"/>
            <p:cNvSpPr>
              <a:spLocks noChangeArrowheads="1"/>
            </p:cNvSpPr>
            <p:nvPr/>
          </p:nvSpPr>
          <p:spPr bwMode="auto">
            <a:xfrm>
              <a:off x="298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7486" name="Line 31"/>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7" name="Line 32"/>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8" name="Rectangle 33"/>
            <p:cNvSpPr>
              <a:spLocks noChangeArrowheads="1"/>
            </p:cNvSpPr>
            <p:nvPr/>
          </p:nvSpPr>
          <p:spPr bwMode="auto">
            <a:xfrm>
              <a:off x="344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7489" name="Line 34"/>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0" name="Line 35"/>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1" name="Rectangle 36"/>
            <p:cNvSpPr>
              <a:spLocks noChangeArrowheads="1"/>
            </p:cNvSpPr>
            <p:nvPr/>
          </p:nvSpPr>
          <p:spPr bwMode="auto">
            <a:xfrm>
              <a:off x="3895"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7492" name="Line 37"/>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3" name="Line 38"/>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4" name="Rectangle 39"/>
            <p:cNvSpPr>
              <a:spLocks noChangeArrowheads="1"/>
            </p:cNvSpPr>
            <p:nvPr/>
          </p:nvSpPr>
          <p:spPr bwMode="auto">
            <a:xfrm>
              <a:off x="434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7495" name="Line 40"/>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6" name="Line 41"/>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7" name="Rectangle 42"/>
            <p:cNvSpPr>
              <a:spLocks noChangeArrowheads="1"/>
            </p:cNvSpPr>
            <p:nvPr/>
          </p:nvSpPr>
          <p:spPr bwMode="auto">
            <a:xfrm>
              <a:off x="480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7498" name="Line 43"/>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9" name="Line 44"/>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0" name="Rectangle 45"/>
            <p:cNvSpPr>
              <a:spLocks noChangeArrowheads="1"/>
            </p:cNvSpPr>
            <p:nvPr/>
          </p:nvSpPr>
          <p:spPr bwMode="auto">
            <a:xfrm>
              <a:off x="723" y="3699"/>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501" name="Line 46"/>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2" name="Line 47"/>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3" name="Rectangle 48"/>
            <p:cNvSpPr>
              <a:spLocks noChangeArrowheads="1"/>
            </p:cNvSpPr>
            <p:nvPr/>
          </p:nvSpPr>
          <p:spPr bwMode="auto">
            <a:xfrm>
              <a:off x="723" y="318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7504" name="Line 49"/>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5" name="Line 50"/>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6" name="Rectangle 51"/>
            <p:cNvSpPr>
              <a:spLocks noChangeArrowheads="1"/>
            </p:cNvSpPr>
            <p:nvPr/>
          </p:nvSpPr>
          <p:spPr bwMode="auto">
            <a:xfrm>
              <a:off x="723" y="267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7507" name="Line 52"/>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8" name="Line 53"/>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9" name="Rectangle 54"/>
            <p:cNvSpPr>
              <a:spLocks noChangeArrowheads="1"/>
            </p:cNvSpPr>
            <p:nvPr/>
          </p:nvSpPr>
          <p:spPr bwMode="auto">
            <a:xfrm>
              <a:off x="723" y="216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7510" name="Line 55"/>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1" name="Line 56"/>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2" name="Rectangle 57"/>
            <p:cNvSpPr>
              <a:spLocks noChangeArrowheads="1"/>
            </p:cNvSpPr>
            <p:nvPr/>
          </p:nvSpPr>
          <p:spPr bwMode="auto">
            <a:xfrm>
              <a:off x="723" y="1643"/>
              <a:ext cx="53" cy="350"/>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7513" name="Line 58"/>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4" name="Line 59"/>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5" name="Rectangle 60"/>
            <p:cNvSpPr>
              <a:spLocks noChangeArrowheads="1"/>
            </p:cNvSpPr>
            <p:nvPr/>
          </p:nvSpPr>
          <p:spPr bwMode="auto">
            <a:xfrm>
              <a:off x="672" y="113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7516" name="Line 61"/>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7" name="Line 62"/>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8" name="Rectangle 63"/>
            <p:cNvSpPr>
              <a:spLocks noChangeArrowheads="1"/>
            </p:cNvSpPr>
            <p:nvPr/>
          </p:nvSpPr>
          <p:spPr bwMode="auto">
            <a:xfrm>
              <a:off x="672" y="62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7519" name="Line 6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0" name="Freeform 6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521" name="Line 6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2" name="Freeform 67"/>
            <p:cNvSpPr>
              <a:spLocks/>
            </p:cNvSpPr>
            <p:nvPr/>
          </p:nvSpPr>
          <p:spPr bwMode="auto">
            <a:xfrm>
              <a:off x="811" y="2729"/>
              <a:ext cx="1148" cy="765"/>
            </a:xfrm>
            <a:custGeom>
              <a:avLst/>
              <a:gdLst>
                <a:gd name="T0" fmla="*/ 15 w 1148"/>
                <a:gd name="T1" fmla="*/ 765 h 765"/>
                <a:gd name="T2" fmla="*/ 44 w 1148"/>
                <a:gd name="T3" fmla="*/ 765 h 765"/>
                <a:gd name="T4" fmla="*/ 73 w 1148"/>
                <a:gd name="T5" fmla="*/ 765 h 765"/>
                <a:gd name="T6" fmla="*/ 95 w 1148"/>
                <a:gd name="T7" fmla="*/ 765 h 765"/>
                <a:gd name="T8" fmla="*/ 124 w 1148"/>
                <a:gd name="T9" fmla="*/ 765 h 765"/>
                <a:gd name="T10" fmla="*/ 154 w 1148"/>
                <a:gd name="T11" fmla="*/ 765 h 765"/>
                <a:gd name="T12" fmla="*/ 183 w 1148"/>
                <a:gd name="T13" fmla="*/ 765 h 765"/>
                <a:gd name="T14" fmla="*/ 205 w 1148"/>
                <a:gd name="T15" fmla="*/ 765 h 765"/>
                <a:gd name="T16" fmla="*/ 234 w 1148"/>
                <a:gd name="T17" fmla="*/ 765 h 765"/>
                <a:gd name="T18" fmla="*/ 263 w 1148"/>
                <a:gd name="T19" fmla="*/ 765 h 765"/>
                <a:gd name="T20" fmla="*/ 285 w 1148"/>
                <a:gd name="T21" fmla="*/ 765 h 765"/>
                <a:gd name="T22" fmla="*/ 314 w 1148"/>
                <a:gd name="T23" fmla="*/ 765 h 765"/>
                <a:gd name="T24" fmla="*/ 344 w 1148"/>
                <a:gd name="T25" fmla="*/ 765 h 765"/>
                <a:gd name="T26" fmla="*/ 373 w 1148"/>
                <a:gd name="T27" fmla="*/ 510 h 765"/>
                <a:gd name="T28" fmla="*/ 395 w 1148"/>
                <a:gd name="T29" fmla="*/ 510 h 765"/>
                <a:gd name="T30" fmla="*/ 424 w 1148"/>
                <a:gd name="T31" fmla="*/ 510 h 765"/>
                <a:gd name="T32" fmla="*/ 453 w 1148"/>
                <a:gd name="T33" fmla="*/ 510 h 765"/>
                <a:gd name="T34" fmla="*/ 475 w 1148"/>
                <a:gd name="T35" fmla="*/ 510 h 765"/>
                <a:gd name="T36" fmla="*/ 504 w 1148"/>
                <a:gd name="T37" fmla="*/ 510 h 765"/>
                <a:gd name="T38" fmla="*/ 534 w 1148"/>
                <a:gd name="T39" fmla="*/ 510 h 765"/>
                <a:gd name="T40" fmla="*/ 563 w 1148"/>
                <a:gd name="T41" fmla="*/ 510 h 765"/>
                <a:gd name="T42" fmla="*/ 585 w 1148"/>
                <a:gd name="T43" fmla="*/ 510 h 765"/>
                <a:gd name="T44" fmla="*/ 614 w 1148"/>
                <a:gd name="T45" fmla="*/ 510 h 765"/>
                <a:gd name="T46" fmla="*/ 643 w 1148"/>
                <a:gd name="T47" fmla="*/ 510 h 765"/>
                <a:gd name="T48" fmla="*/ 665 w 1148"/>
                <a:gd name="T49" fmla="*/ 510 h 765"/>
                <a:gd name="T50" fmla="*/ 694 w 1148"/>
                <a:gd name="T51" fmla="*/ 510 h 765"/>
                <a:gd name="T52" fmla="*/ 724 w 1148"/>
                <a:gd name="T53" fmla="*/ 255 h 765"/>
                <a:gd name="T54" fmla="*/ 753 w 1148"/>
                <a:gd name="T55" fmla="*/ 255 h 765"/>
                <a:gd name="T56" fmla="*/ 775 w 1148"/>
                <a:gd name="T57" fmla="*/ 255 h 765"/>
                <a:gd name="T58" fmla="*/ 804 w 1148"/>
                <a:gd name="T59" fmla="*/ 255 h 765"/>
                <a:gd name="T60" fmla="*/ 833 w 1148"/>
                <a:gd name="T61" fmla="*/ 255 h 765"/>
                <a:gd name="T62" fmla="*/ 863 w 1148"/>
                <a:gd name="T63" fmla="*/ 255 h 765"/>
                <a:gd name="T64" fmla="*/ 885 w 1148"/>
                <a:gd name="T65" fmla="*/ 255 h 765"/>
                <a:gd name="T66" fmla="*/ 914 w 1148"/>
                <a:gd name="T67" fmla="*/ 255 h 765"/>
                <a:gd name="T68" fmla="*/ 943 w 1148"/>
                <a:gd name="T69" fmla="*/ 255 h 765"/>
                <a:gd name="T70" fmla="*/ 965 w 1148"/>
                <a:gd name="T71" fmla="*/ 255 h 765"/>
                <a:gd name="T72" fmla="*/ 994 w 1148"/>
                <a:gd name="T73" fmla="*/ 255 h 765"/>
                <a:gd name="T74" fmla="*/ 1023 w 1148"/>
                <a:gd name="T75" fmla="*/ 255 h 765"/>
                <a:gd name="T76" fmla="*/ 1053 w 1148"/>
                <a:gd name="T77" fmla="*/ 255 h 765"/>
                <a:gd name="T78" fmla="*/ 1075 w 1148"/>
                <a:gd name="T79" fmla="*/ 255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7" y="765"/>
                  </a:lnTo>
                  <a:lnTo>
                    <a:pt x="15" y="765"/>
                  </a:lnTo>
                  <a:lnTo>
                    <a:pt x="22" y="765"/>
                  </a:lnTo>
                  <a:lnTo>
                    <a:pt x="37" y="765"/>
                  </a:lnTo>
                  <a:lnTo>
                    <a:pt x="44" y="765"/>
                  </a:lnTo>
                  <a:lnTo>
                    <a:pt x="51" y="765"/>
                  </a:lnTo>
                  <a:lnTo>
                    <a:pt x="59" y="765"/>
                  </a:lnTo>
                  <a:lnTo>
                    <a:pt x="73" y="765"/>
                  </a:lnTo>
                  <a:lnTo>
                    <a:pt x="81" y="765"/>
                  </a:lnTo>
                  <a:lnTo>
                    <a:pt x="88" y="765"/>
                  </a:lnTo>
                  <a:lnTo>
                    <a:pt x="95" y="765"/>
                  </a:lnTo>
                  <a:lnTo>
                    <a:pt x="110" y="765"/>
                  </a:lnTo>
                  <a:lnTo>
                    <a:pt x="117" y="765"/>
                  </a:lnTo>
                  <a:lnTo>
                    <a:pt x="124" y="765"/>
                  </a:lnTo>
                  <a:lnTo>
                    <a:pt x="132" y="765"/>
                  </a:lnTo>
                  <a:lnTo>
                    <a:pt x="146" y="765"/>
                  </a:lnTo>
                  <a:lnTo>
                    <a:pt x="154" y="765"/>
                  </a:lnTo>
                  <a:lnTo>
                    <a:pt x="161" y="765"/>
                  </a:lnTo>
                  <a:lnTo>
                    <a:pt x="168" y="765"/>
                  </a:lnTo>
                  <a:lnTo>
                    <a:pt x="183" y="765"/>
                  </a:lnTo>
                  <a:lnTo>
                    <a:pt x="190" y="765"/>
                  </a:lnTo>
                  <a:lnTo>
                    <a:pt x="198" y="765"/>
                  </a:lnTo>
                  <a:lnTo>
                    <a:pt x="205" y="765"/>
                  </a:lnTo>
                  <a:lnTo>
                    <a:pt x="212" y="765"/>
                  </a:lnTo>
                  <a:lnTo>
                    <a:pt x="227" y="765"/>
                  </a:lnTo>
                  <a:lnTo>
                    <a:pt x="234" y="765"/>
                  </a:lnTo>
                  <a:lnTo>
                    <a:pt x="241" y="765"/>
                  </a:lnTo>
                  <a:lnTo>
                    <a:pt x="249" y="765"/>
                  </a:lnTo>
                  <a:lnTo>
                    <a:pt x="263" y="765"/>
                  </a:lnTo>
                  <a:lnTo>
                    <a:pt x="271" y="765"/>
                  </a:lnTo>
                  <a:lnTo>
                    <a:pt x="278" y="765"/>
                  </a:lnTo>
                  <a:lnTo>
                    <a:pt x="285" y="765"/>
                  </a:lnTo>
                  <a:lnTo>
                    <a:pt x="300" y="765"/>
                  </a:lnTo>
                  <a:lnTo>
                    <a:pt x="307" y="765"/>
                  </a:lnTo>
                  <a:lnTo>
                    <a:pt x="314" y="765"/>
                  </a:lnTo>
                  <a:lnTo>
                    <a:pt x="322" y="765"/>
                  </a:lnTo>
                  <a:lnTo>
                    <a:pt x="336" y="765"/>
                  </a:lnTo>
                  <a:lnTo>
                    <a:pt x="344" y="765"/>
                  </a:lnTo>
                  <a:lnTo>
                    <a:pt x="351" y="765"/>
                  </a:lnTo>
                  <a:lnTo>
                    <a:pt x="358" y="510"/>
                  </a:lnTo>
                  <a:lnTo>
                    <a:pt x="373" y="510"/>
                  </a:lnTo>
                  <a:lnTo>
                    <a:pt x="380" y="510"/>
                  </a:lnTo>
                  <a:lnTo>
                    <a:pt x="388" y="510"/>
                  </a:lnTo>
                  <a:lnTo>
                    <a:pt x="395" y="510"/>
                  </a:lnTo>
                  <a:lnTo>
                    <a:pt x="409" y="510"/>
                  </a:lnTo>
                  <a:lnTo>
                    <a:pt x="417" y="510"/>
                  </a:lnTo>
                  <a:lnTo>
                    <a:pt x="424" y="510"/>
                  </a:lnTo>
                  <a:lnTo>
                    <a:pt x="431" y="510"/>
                  </a:lnTo>
                  <a:lnTo>
                    <a:pt x="439" y="510"/>
                  </a:lnTo>
                  <a:lnTo>
                    <a:pt x="453" y="510"/>
                  </a:lnTo>
                  <a:lnTo>
                    <a:pt x="461" y="510"/>
                  </a:lnTo>
                  <a:lnTo>
                    <a:pt x="468" y="510"/>
                  </a:lnTo>
                  <a:lnTo>
                    <a:pt x="475" y="510"/>
                  </a:lnTo>
                  <a:lnTo>
                    <a:pt x="490" y="510"/>
                  </a:lnTo>
                  <a:lnTo>
                    <a:pt x="497" y="510"/>
                  </a:lnTo>
                  <a:lnTo>
                    <a:pt x="504" y="510"/>
                  </a:lnTo>
                  <a:lnTo>
                    <a:pt x="512" y="510"/>
                  </a:lnTo>
                  <a:lnTo>
                    <a:pt x="526" y="510"/>
                  </a:lnTo>
                  <a:lnTo>
                    <a:pt x="534" y="510"/>
                  </a:lnTo>
                  <a:lnTo>
                    <a:pt x="541" y="510"/>
                  </a:lnTo>
                  <a:lnTo>
                    <a:pt x="548" y="510"/>
                  </a:lnTo>
                  <a:lnTo>
                    <a:pt x="563" y="510"/>
                  </a:lnTo>
                  <a:lnTo>
                    <a:pt x="570" y="510"/>
                  </a:lnTo>
                  <a:lnTo>
                    <a:pt x="578" y="510"/>
                  </a:lnTo>
                  <a:lnTo>
                    <a:pt x="585" y="510"/>
                  </a:lnTo>
                  <a:lnTo>
                    <a:pt x="599" y="510"/>
                  </a:lnTo>
                  <a:lnTo>
                    <a:pt x="607" y="510"/>
                  </a:lnTo>
                  <a:lnTo>
                    <a:pt x="614" y="510"/>
                  </a:lnTo>
                  <a:lnTo>
                    <a:pt x="621" y="510"/>
                  </a:lnTo>
                  <a:lnTo>
                    <a:pt x="636" y="510"/>
                  </a:lnTo>
                  <a:lnTo>
                    <a:pt x="643" y="510"/>
                  </a:lnTo>
                  <a:lnTo>
                    <a:pt x="651" y="510"/>
                  </a:lnTo>
                  <a:lnTo>
                    <a:pt x="658" y="510"/>
                  </a:lnTo>
                  <a:lnTo>
                    <a:pt x="665" y="510"/>
                  </a:lnTo>
                  <a:lnTo>
                    <a:pt x="680" y="510"/>
                  </a:lnTo>
                  <a:lnTo>
                    <a:pt x="687" y="510"/>
                  </a:lnTo>
                  <a:lnTo>
                    <a:pt x="694" y="510"/>
                  </a:lnTo>
                  <a:lnTo>
                    <a:pt x="702" y="510"/>
                  </a:lnTo>
                  <a:lnTo>
                    <a:pt x="716" y="510"/>
                  </a:lnTo>
                  <a:lnTo>
                    <a:pt x="724" y="255"/>
                  </a:lnTo>
                  <a:lnTo>
                    <a:pt x="731" y="255"/>
                  </a:lnTo>
                  <a:lnTo>
                    <a:pt x="738" y="255"/>
                  </a:lnTo>
                  <a:lnTo>
                    <a:pt x="753" y="255"/>
                  </a:lnTo>
                  <a:lnTo>
                    <a:pt x="760" y="255"/>
                  </a:lnTo>
                  <a:lnTo>
                    <a:pt x="768" y="255"/>
                  </a:lnTo>
                  <a:lnTo>
                    <a:pt x="775" y="255"/>
                  </a:lnTo>
                  <a:lnTo>
                    <a:pt x="789" y="255"/>
                  </a:lnTo>
                  <a:lnTo>
                    <a:pt x="797" y="255"/>
                  </a:lnTo>
                  <a:lnTo>
                    <a:pt x="804" y="255"/>
                  </a:lnTo>
                  <a:lnTo>
                    <a:pt x="811" y="255"/>
                  </a:lnTo>
                  <a:lnTo>
                    <a:pt x="826" y="255"/>
                  </a:lnTo>
                  <a:lnTo>
                    <a:pt x="833" y="255"/>
                  </a:lnTo>
                  <a:lnTo>
                    <a:pt x="841" y="255"/>
                  </a:lnTo>
                  <a:lnTo>
                    <a:pt x="848" y="255"/>
                  </a:lnTo>
                  <a:lnTo>
                    <a:pt x="863" y="255"/>
                  </a:lnTo>
                  <a:lnTo>
                    <a:pt x="870" y="255"/>
                  </a:lnTo>
                  <a:lnTo>
                    <a:pt x="877" y="255"/>
                  </a:lnTo>
                  <a:lnTo>
                    <a:pt x="885" y="255"/>
                  </a:lnTo>
                  <a:lnTo>
                    <a:pt x="892" y="255"/>
                  </a:lnTo>
                  <a:lnTo>
                    <a:pt x="906" y="255"/>
                  </a:lnTo>
                  <a:lnTo>
                    <a:pt x="914" y="255"/>
                  </a:lnTo>
                  <a:lnTo>
                    <a:pt x="921" y="255"/>
                  </a:lnTo>
                  <a:lnTo>
                    <a:pt x="928" y="255"/>
                  </a:lnTo>
                  <a:lnTo>
                    <a:pt x="943" y="255"/>
                  </a:lnTo>
                  <a:lnTo>
                    <a:pt x="950" y="255"/>
                  </a:lnTo>
                  <a:lnTo>
                    <a:pt x="958" y="255"/>
                  </a:lnTo>
                  <a:lnTo>
                    <a:pt x="965" y="255"/>
                  </a:lnTo>
                  <a:lnTo>
                    <a:pt x="980" y="255"/>
                  </a:lnTo>
                  <a:lnTo>
                    <a:pt x="987" y="255"/>
                  </a:lnTo>
                  <a:lnTo>
                    <a:pt x="994" y="255"/>
                  </a:lnTo>
                  <a:lnTo>
                    <a:pt x="1001" y="255"/>
                  </a:lnTo>
                  <a:lnTo>
                    <a:pt x="1016" y="255"/>
                  </a:lnTo>
                  <a:lnTo>
                    <a:pt x="1023" y="255"/>
                  </a:lnTo>
                  <a:lnTo>
                    <a:pt x="1031" y="255"/>
                  </a:lnTo>
                  <a:lnTo>
                    <a:pt x="1038" y="255"/>
                  </a:lnTo>
                  <a:lnTo>
                    <a:pt x="1053" y="255"/>
                  </a:lnTo>
                  <a:lnTo>
                    <a:pt x="1060" y="255"/>
                  </a:lnTo>
                  <a:lnTo>
                    <a:pt x="1067" y="255"/>
                  </a:lnTo>
                  <a:lnTo>
                    <a:pt x="1075" y="255"/>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3" name="Freeform 68"/>
            <p:cNvSpPr>
              <a:spLocks/>
            </p:cNvSpPr>
            <p:nvPr/>
          </p:nvSpPr>
          <p:spPr bwMode="auto">
            <a:xfrm>
              <a:off x="1959" y="1956"/>
              <a:ext cx="1154" cy="773"/>
            </a:xfrm>
            <a:custGeom>
              <a:avLst/>
              <a:gdLst>
                <a:gd name="T0" fmla="*/ 22 w 1154"/>
                <a:gd name="T1" fmla="*/ 773 h 773"/>
                <a:gd name="T2" fmla="*/ 43 w 1154"/>
                <a:gd name="T3" fmla="*/ 773 h 773"/>
                <a:gd name="T4" fmla="*/ 73 w 1154"/>
                <a:gd name="T5" fmla="*/ 773 h 773"/>
                <a:gd name="T6" fmla="*/ 102 w 1154"/>
                <a:gd name="T7" fmla="*/ 773 h 773"/>
                <a:gd name="T8" fmla="*/ 131 w 1154"/>
                <a:gd name="T9" fmla="*/ 773 h 773"/>
                <a:gd name="T10" fmla="*/ 153 w 1154"/>
                <a:gd name="T11" fmla="*/ 773 h 773"/>
                <a:gd name="T12" fmla="*/ 182 w 1154"/>
                <a:gd name="T13" fmla="*/ 773 h 773"/>
                <a:gd name="T14" fmla="*/ 212 w 1154"/>
                <a:gd name="T15" fmla="*/ 773 h 773"/>
                <a:gd name="T16" fmla="*/ 233 w 1154"/>
                <a:gd name="T17" fmla="*/ 773 h 773"/>
                <a:gd name="T18" fmla="*/ 263 w 1154"/>
                <a:gd name="T19" fmla="*/ 773 h 773"/>
                <a:gd name="T20" fmla="*/ 292 w 1154"/>
                <a:gd name="T21" fmla="*/ 773 h 773"/>
                <a:gd name="T22" fmla="*/ 321 w 1154"/>
                <a:gd name="T23" fmla="*/ 518 h 773"/>
                <a:gd name="T24" fmla="*/ 343 w 1154"/>
                <a:gd name="T25" fmla="*/ 518 h 773"/>
                <a:gd name="T26" fmla="*/ 372 w 1154"/>
                <a:gd name="T27" fmla="*/ 518 h 773"/>
                <a:gd name="T28" fmla="*/ 402 w 1154"/>
                <a:gd name="T29" fmla="*/ 518 h 773"/>
                <a:gd name="T30" fmla="*/ 424 w 1154"/>
                <a:gd name="T31" fmla="*/ 518 h 773"/>
                <a:gd name="T32" fmla="*/ 453 w 1154"/>
                <a:gd name="T33" fmla="*/ 518 h 773"/>
                <a:gd name="T34" fmla="*/ 482 w 1154"/>
                <a:gd name="T35" fmla="*/ 518 h 773"/>
                <a:gd name="T36" fmla="*/ 511 w 1154"/>
                <a:gd name="T37" fmla="*/ 518 h 773"/>
                <a:gd name="T38" fmla="*/ 533 w 1154"/>
                <a:gd name="T39" fmla="*/ 518 h 773"/>
                <a:gd name="T40" fmla="*/ 562 w 1154"/>
                <a:gd name="T41" fmla="*/ 518 h 773"/>
                <a:gd name="T42" fmla="*/ 592 w 1154"/>
                <a:gd name="T43" fmla="*/ 518 h 773"/>
                <a:gd name="T44" fmla="*/ 614 w 1154"/>
                <a:gd name="T45" fmla="*/ 518 h 773"/>
                <a:gd name="T46" fmla="*/ 643 w 1154"/>
                <a:gd name="T47" fmla="*/ 518 h 773"/>
                <a:gd name="T48" fmla="*/ 672 w 1154"/>
                <a:gd name="T49" fmla="*/ 263 h 773"/>
                <a:gd name="T50" fmla="*/ 701 w 1154"/>
                <a:gd name="T51" fmla="*/ 263 h 773"/>
                <a:gd name="T52" fmla="*/ 723 w 1154"/>
                <a:gd name="T53" fmla="*/ 263 h 773"/>
                <a:gd name="T54" fmla="*/ 752 w 1154"/>
                <a:gd name="T55" fmla="*/ 263 h 773"/>
                <a:gd name="T56" fmla="*/ 782 w 1154"/>
                <a:gd name="T57" fmla="*/ 263 h 773"/>
                <a:gd name="T58" fmla="*/ 804 w 1154"/>
                <a:gd name="T59" fmla="*/ 263 h 773"/>
                <a:gd name="T60" fmla="*/ 833 w 1154"/>
                <a:gd name="T61" fmla="*/ 263 h 773"/>
                <a:gd name="T62" fmla="*/ 862 w 1154"/>
                <a:gd name="T63" fmla="*/ 263 h 773"/>
                <a:gd name="T64" fmla="*/ 891 w 1154"/>
                <a:gd name="T65" fmla="*/ 263 h 773"/>
                <a:gd name="T66" fmla="*/ 913 w 1154"/>
                <a:gd name="T67" fmla="*/ 263 h 773"/>
                <a:gd name="T68" fmla="*/ 942 w 1154"/>
                <a:gd name="T69" fmla="*/ 263 h 773"/>
                <a:gd name="T70" fmla="*/ 972 w 1154"/>
                <a:gd name="T71" fmla="*/ 263 h 773"/>
                <a:gd name="T72" fmla="*/ 1001 w 1154"/>
                <a:gd name="T73" fmla="*/ 263 h 773"/>
                <a:gd name="T74" fmla="*/ 1023 w 1154"/>
                <a:gd name="T75" fmla="*/ 0 h 773"/>
                <a:gd name="T76" fmla="*/ 1052 w 1154"/>
                <a:gd name="T77" fmla="*/ 0 h 773"/>
                <a:gd name="T78" fmla="*/ 1081 w 1154"/>
                <a:gd name="T79" fmla="*/ 0 h 773"/>
                <a:gd name="T80" fmla="*/ 1103 w 1154"/>
                <a:gd name="T81" fmla="*/ 0 h 773"/>
                <a:gd name="T82" fmla="*/ 1132 w 1154"/>
                <a:gd name="T83" fmla="*/ 0 h 7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773"/>
                <a:gd name="T128" fmla="*/ 1154 w 1154"/>
                <a:gd name="T129" fmla="*/ 773 h 7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773">
                  <a:moveTo>
                    <a:pt x="0" y="773"/>
                  </a:moveTo>
                  <a:lnTo>
                    <a:pt x="7" y="773"/>
                  </a:lnTo>
                  <a:lnTo>
                    <a:pt x="22" y="773"/>
                  </a:lnTo>
                  <a:lnTo>
                    <a:pt x="29" y="773"/>
                  </a:lnTo>
                  <a:lnTo>
                    <a:pt x="36" y="773"/>
                  </a:lnTo>
                  <a:lnTo>
                    <a:pt x="43" y="773"/>
                  </a:lnTo>
                  <a:lnTo>
                    <a:pt x="58" y="773"/>
                  </a:lnTo>
                  <a:lnTo>
                    <a:pt x="65" y="773"/>
                  </a:lnTo>
                  <a:lnTo>
                    <a:pt x="73" y="773"/>
                  </a:lnTo>
                  <a:lnTo>
                    <a:pt x="80" y="773"/>
                  </a:lnTo>
                  <a:lnTo>
                    <a:pt x="95" y="773"/>
                  </a:lnTo>
                  <a:lnTo>
                    <a:pt x="102" y="773"/>
                  </a:lnTo>
                  <a:lnTo>
                    <a:pt x="109" y="773"/>
                  </a:lnTo>
                  <a:lnTo>
                    <a:pt x="117" y="773"/>
                  </a:lnTo>
                  <a:lnTo>
                    <a:pt x="131" y="773"/>
                  </a:lnTo>
                  <a:lnTo>
                    <a:pt x="138" y="773"/>
                  </a:lnTo>
                  <a:lnTo>
                    <a:pt x="146" y="773"/>
                  </a:lnTo>
                  <a:lnTo>
                    <a:pt x="153" y="773"/>
                  </a:lnTo>
                  <a:lnTo>
                    <a:pt x="160" y="773"/>
                  </a:lnTo>
                  <a:lnTo>
                    <a:pt x="175" y="773"/>
                  </a:lnTo>
                  <a:lnTo>
                    <a:pt x="182" y="773"/>
                  </a:lnTo>
                  <a:lnTo>
                    <a:pt x="190" y="773"/>
                  </a:lnTo>
                  <a:lnTo>
                    <a:pt x="197" y="773"/>
                  </a:lnTo>
                  <a:lnTo>
                    <a:pt x="212" y="773"/>
                  </a:lnTo>
                  <a:lnTo>
                    <a:pt x="219" y="773"/>
                  </a:lnTo>
                  <a:lnTo>
                    <a:pt x="226" y="773"/>
                  </a:lnTo>
                  <a:lnTo>
                    <a:pt x="233" y="773"/>
                  </a:lnTo>
                  <a:lnTo>
                    <a:pt x="248" y="773"/>
                  </a:lnTo>
                  <a:lnTo>
                    <a:pt x="255" y="773"/>
                  </a:lnTo>
                  <a:lnTo>
                    <a:pt x="263" y="773"/>
                  </a:lnTo>
                  <a:lnTo>
                    <a:pt x="270" y="773"/>
                  </a:lnTo>
                  <a:lnTo>
                    <a:pt x="285" y="773"/>
                  </a:lnTo>
                  <a:lnTo>
                    <a:pt x="292" y="773"/>
                  </a:lnTo>
                  <a:lnTo>
                    <a:pt x="299" y="518"/>
                  </a:lnTo>
                  <a:lnTo>
                    <a:pt x="307" y="518"/>
                  </a:lnTo>
                  <a:lnTo>
                    <a:pt x="321" y="518"/>
                  </a:lnTo>
                  <a:lnTo>
                    <a:pt x="329" y="518"/>
                  </a:lnTo>
                  <a:lnTo>
                    <a:pt x="336" y="518"/>
                  </a:lnTo>
                  <a:lnTo>
                    <a:pt x="343" y="518"/>
                  </a:lnTo>
                  <a:lnTo>
                    <a:pt x="358" y="518"/>
                  </a:lnTo>
                  <a:lnTo>
                    <a:pt x="365" y="518"/>
                  </a:lnTo>
                  <a:lnTo>
                    <a:pt x="372" y="518"/>
                  </a:lnTo>
                  <a:lnTo>
                    <a:pt x="380" y="518"/>
                  </a:lnTo>
                  <a:lnTo>
                    <a:pt x="387" y="518"/>
                  </a:lnTo>
                  <a:lnTo>
                    <a:pt x="402" y="518"/>
                  </a:lnTo>
                  <a:lnTo>
                    <a:pt x="409" y="518"/>
                  </a:lnTo>
                  <a:lnTo>
                    <a:pt x="416" y="518"/>
                  </a:lnTo>
                  <a:lnTo>
                    <a:pt x="424" y="518"/>
                  </a:lnTo>
                  <a:lnTo>
                    <a:pt x="438" y="518"/>
                  </a:lnTo>
                  <a:lnTo>
                    <a:pt x="445" y="518"/>
                  </a:lnTo>
                  <a:lnTo>
                    <a:pt x="453" y="518"/>
                  </a:lnTo>
                  <a:lnTo>
                    <a:pt x="460" y="518"/>
                  </a:lnTo>
                  <a:lnTo>
                    <a:pt x="475" y="518"/>
                  </a:lnTo>
                  <a:lnTo>
                    <a:pt x="482" y="518"/>
                  </a:lnTo>
                  <a:lnTo>
                    <a:pt x="489" y="518"/>
                  </a:lnTo>
                  <a:lnTo>
                    <a:pt x="497" y="518"/>
                  </a:lnTo>
                  <a:lnTo>
                    <a:pt x="511" y="518"/>
                  </a:lnTo>
                  <a:lnTo>
                    <a:pt x="519" y="518"/>
                  </a:lnTo>
                  <a:lnTo>
                    <a:pt x="526" y="518"/>
                  </a:lnTo>
                  <a:lnTo>
                    <a:pt x="533" y="518"/>
                  </a:lnTo>
                  <a:lnTo>
                    <a:pt x="548" y="518"/>
                  </a:lnTo>
                  <a:lnTo>
                    <a:pt x="555" y="518"/>
                  </a:lnTo>
                  <a:lnTo>
                    <a:pt x="562" y="518"/>
                  </a:lnTo>
                  <a:lnTo>
                    <a:pt x="570" y="518"/>
                  </a:lnTo>
                  <a:lnTo>
                    <a:pt x="584" y="518"/>
                  </a:lnTo>
                  <a:lnTo>
                    <a:pt x="592" y="518"/>
                  </a:lnTo>
                  <a:lnTo>
                    <a:pt x="599" y="518"/>
                  </a:lnTo>
                  <a:lnTo>
                    <a:pt x="606" y="518"/>
                  </a:lnTo>
                  <a:lnTo>
                    <a:pt x="614" y="518"/>
                  </a:lnTo>
                  <a:lnTo>
                    <a:pt x="628" y="518"/>
                  </a:lnTo>
                  <a:lnTo>
                    <a:pt x="635" y="518"/>
                  </a:lnTo>
                  <a:lnTo>
                    <a:pt x="643" y="518"/>
                  </a:lnTo>
                  <a:lnTo>
                    <a:pt x="650" y="518"/>
                  </a:lnTo>
                  <a:lnTo>
                    <a:pt x="665" y="263"/>
                  </a:lnTo>
                  <a:lnTo>
                    <a:pt x="672" y="263"/>
                  </a:lnTo>
                  <a:lnTo>
                    <a:pt x="679" y="263"/>
                  </a:lnTo>
                  <a:lnTo>
                    <a:pt x="687" y="263"/>
                  </a:lnTo>
                  <a:lnTo>
                    <a:pt x="701" y="263"/>
                  </a:lnTo>
                  <a:lnTo>
                    <a:pt x="709" y="263"/>
                  </a:lnTo>
                  <a:lnTo>
                    <a:pt x="716" y="263"/>
                  </a:lnTo>
                  <a:lnTo>
                    <a:pt x="723" y="263"/>
                  </a:lnTo>
                  <a:lnTo>
                    <a:pt x="738" y="263"/>
                  </a:lnTo>
                  <a:lnTo>
                    <a:pt x="745" y="263"/>
                  </a:lnTo>
                  <a:lnTo>
                    <a:pt x="752" y="263"/>
                  </a:lnTo>
                  <a:lnTo>
                    <a:pt x="760" y="263"/>
                  </a:lnTo>
                  <a:lnTo>
                    <a:pt x="774" y="263"/>
                  </a:lnTo>
                  <a:lnTo>
                    <a:pt x="782" y="263"/>
                  </a:lnTo>
                  <a:lnTo>
                    <a:pt x="789" y="263"/>
                  </a:lnTo>
                  <a:lnTo>
                    <a:pt x="796" y="263"/>
                  </a:lnTo>
                  <a:lnTo>
                    <a:pt x="804" y="263"/>
                  </a:lnTo>
                  <a:lnTo>
                    <a:pt x="818" y="263"/>
                  </a:lnTo>
                  <a:lnTo>
                    <a:pt x="825" y="263"/>
                  </a:lnTo>
                  <a:lnTo>
                    <a:pt x="833" y="263"/>
                  </a:lnTo>
                  <a:lnTo>
                    <a:pt x="840" y="263"/>
                  </a:lnTo>
                  <a:lnTo>
                    <a:pt x="855" y="263"/>
                  </a:lnTo>
                  <a:lnTo>
                    <a:pt x="862" y="263"/>
                  </a:lnTo>
                  <a:lnTo>
                    <a:pt x="869" y="263"/>
                  </a:lnTo>
                  <a:lnTo>
                    <a:pt x="877" y="263"/>
                  </a:lnTo>
                  <a:lnTo>
                    <a:pt x="891" y="263"/>
                  </a:lnTo>
                  <a:lnTo>
                    <a:pt x="899" y="263"/>
                  </a:lnTo>
                  <a:lnTo>
                    <a:pt x="906" y="263"/>
                  </a:lnTo>
                  <a:lnTo>
                    <a:pt x="913" y="263"/>
                  </a:lnTo>
                  <a:lnTo>
                    <a:pt x="928" y="263"/>
                  </a:lnTo>
                  <a:lnTo>
                    <a:pt x="935" y="263"/>
                  </a:lnTo>
                  <a:lnTo>
                    <a:pt x="942" y="263"/>
                  </a:lnTo>
                  <a:lnTo>
                    <a:pt x="950" y="263"/>
                  </a:lnTo>
                  <a:lnTo>
                    <a:pt x="964" y="263"/>
                  </a:lnTo>
                  <a:lnTo>
                    <a:pt x="972" y="263"/>
                  </a:lnTo>
                  <a:lnTo>
                    <a:pt x="979" y="263"/>
                  </a:lnTo>
                  <a:lnTo>
                    <a:pt x="986" y="263"/>
                  </a:lnTo>
                  <a:lnTo>
                    <a:pt x="1001" y="263"/>
                  </a:lnTo>
                  <a:lnTo>
                    <a:pt x="1008" y="263"/>
                  </a:lnTo>
                  <a:lnTo>
                    <a:pt x="1016" y="263"/>
                  </a:lnTo>
                  <a:lnTo>
                    <a:pt x="1023" y="0"/>
                  </a:lnTo>
                  <a:lnTo>
                    <a:pt x="1030" y="0"/>
                  </a:lnTo>
                  <a:lnTo>
                    <a:pt x="1045" y="0"/>
                  </a:lnTo>
                  <a:lnTo>
                    <a:pt x="1052" y="0"/>
                  </a:lnTo>
                  <a:lnTo>
                    <a:pt x="1059" y="0"/>
                  </a:lnTo>
                  <a:lnTo>
                    <a:pt x="1067" y="0"/>
                  </a:lnTo>
                  <a:lnTo>
                    <a:pt x="1081" y="0"/>
                  </a:lnTo>
                  <a:lnTo>
                    <a:pt x="1089" y="0"/>
                  </a:lnTo>
                  <a:lnTo>
                    <a:pt x="1096" y="0"/>
                  </a:lnTo>
                  <a:lnTo>
                    <a:pt x="1103" y="0"/>
                  </a:lnTo>
                  <a:lnTo>
                    <a:pt x="1118" y="0"/>
                  </a:lnTo>
                  <a:lnTo>
                    <a:pt x="1125" y="0"/>
                  </a:lnTo>
                  <a:lnTo>
                    <a:pt x="1132" y="0"/>
                  </a:lnTo>
                  <a:lnTo>
                    <a:pt x="1140" y="0"/>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7524" name="Freeform 69"/>
            <p:cNvSpPr>
              <a:spLocks/>
            </p:cNvSpPr>
            <p:nvPr/>
          </p:nvSpPr>
          <p:spPr bwMode="auto">
            <a:xfrm>
              <a:off x="3113" y="1191"/>
              <a:ext cx="1148" cy="765"/>
            </a:xfrm>
            <a:custGeom>
              <a:avLst/>
              <a:gdLst>
                <a:gd name="T0" fmla="*/ 15 w 1148"/>
                <a:gd name="T1" fmla="*/ 765 h 765"/>
                <a:gd name="T2" fmla="*/ 44 w 1148"/>
                <a:gd name="T3" fmla="*/ 765 h 765"/>
                <a:gd name="T4" fmla="*/ 73 w 1148"/>
                <a:gd name="T5" fmla="*/ 765 h 765"/>
                <a:gd name="T6" fmla="*/ 95 w 1148"/>
                <a:gd name="T7" fmla="*/ 765 h 765"/>
                <a:gd name="T8" fmla="*/ 125 w 1148"/>
                <a:gd name="T9" fmla="*/ 765 h 765"/>
                <a:gd name="T10" fmla="*/ 154 w 1148"/>
                <a:gd name="T11" fmla="*/ 765 h 765"/>
                <a:gd name="T12" fmla="*/ 176 w 1148"/>
                <a:gd name="T13" fmla="*/ 765 h 765"/>
                <a:gd name="T14" fmla="*/ 205 w 1148"/>
                <a:gd name="T15" fmla="*/ 765 h 765"/>
                <a:gd name="T16" fmla="*/ 234 w 1148"/>
                <a:gd name="T17" fmla="*/ 510 h 765"/>
                <a:gd name="T18" fmla="*/ 263 w 1148"/>
                <a:gd name="T19" fmla="*/ 510 h 765"/>
                <a:gd name="T20" fmla="*/ 285 w 1148"/>
                <a:gd name="T21" fmla="*/ 510 h 765"/>
                <a:gd name="T22" fmla="*/ 315 w 1148"/>
                <a:gd name="T23" fmla="*/ 510 h 765"/>
                <a:gd name="T24" fmla="*/ 344 w 1148"/>
                <a:gd name="T25" fmla="*/ 510 h 765"/>
                <a:gd name="T26" fmla="*/ 366 w 1148"/>
                <a:gd name="T27" fmla="*/ 510 h 765"/>
                <a:gd name="T28" fmla="*/ 395 w 1148"/>
                <a:gd name="T29" fmla="*/ 510 h 765"/>
                <a:gd name="T30" fmla="*/ 424 w 1148"/>
                <a:gd name="T31" fmla="*/ 510 h 765"/>
                <a:gd name="T32" fmla="*/ 454 w 1148"/>
                <a:gd name="T33" fmla="*/ 510 h 765"/>
                <a:gd name="T34" fmla="*/ 475 w 1148"/>
                <a:gd name="T35" fmla="*/ 510 h 765"/>
                <a:gd name="T36" fmla="*/ 505 w 1148"/>
                <a:gd name="T37" fmla="*/ 510 h 765"/>
                <a:gd name="T38" fmla="*/ 534 w 1148"/>
                <a:gd name="T39" fmla="*/ 510 h 765"/>
                <a:gd name="T40" fmla="*/ 556 w 1148"/>
                <a:gd name="T41" fmla="*/ 510 h 765"/>
                <a:gd name="T42" fmla="*/ 585 w 1148"/>
                <a:gd name="T43" fmla="*/ 510 h 765"/>
                <a:gd name="T44" fmla="*/ 614 w 1148"/>
                <a:gd name="T45" fmla="*/ 255 h 765"/>
                <a:gd name="T46" fmla="*/ 644 w 1148"/>
                <a:gd name="T47" fmla="*/ 255 h 765"/>
                <a:gd name="T48" fmla="*/ 665 w 1148"/>
                <a:gd name="T49" fmla="*/ 255 h 765"/>
                <a:gd name="T50" fmla="*/ 695 w 1148"/>
                <a:gd name="T51" fmla="*/ 255 h 765"/>
                <a:gd name="T52" fmla="*/ 724 w 1148"/>
                <a:gd name="T53" fmla="*/ 255 h 765"/>
                <a:gd name="T54" fmla="*/ 746 w 1148"/>
                <a:gd name="T55" fmla="*/ 255 h 765"/>
                <a:gd name="T56" fmla="*/ 775 w 1148"/>
                <a:gd name="T57" fmla="*/ 255 h 765"/>
                <a:gd name="T58" fmla="*/ 804 w 1148"/>
                <a:gd name="T59" fmla="*/ 255 h 765"/>
                <a:gd name="T60" fmla="*/ 834 w 1148"/>
                <a:gd name="T61" fmla="*/ 255 h 765"/>
                <a:gd name="T62" fmla="*/ 855 w 1148"/>
                <a:gd name="T63" fmla="*/ 255 h 765"/>
                <a:gd name="T64" fmla="*/ 885 w 1148"/>
                <a:gd name="T65" fmla="*/ 255 h 765"/>
                <a:gd name="T66" fmla="*/ 914 w 1148"/>
                <a:gd name="T67" fmla="*/ 255 h 765"/>
                <a:gd name="T68" fmla="*/ 943 w 1148"/>
                <a:gd name="T69" fmla="*/ 255 h 765"/>
                <a:gd name="T70" fmla="*/ 965 w 1148"/>
                <a:gd name="T71" fmla="*/ 0 h 765"/>
                <a:gd name="T72" fmla="*/ 994 w 1148"/>
                <a:gd name="T73" fmla="*/ 0 h 765"/>
                <a:gd name="T74" fmla="*/ 1024 w 1148"/>
                <a:gd name="T75" fmla="*/ 0 h 765"/>
                <a:gd name="T76" fmla="*/ 1046 w 1148"/>
                <a:gd name="T77" fmla="*/ 0 h 765"/>
                <a:gd name="T78" fmla="*/ 1075 w 1148"/>
                <a:gd name="T79" fmla="*/ 0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8" y="765"/>
                  </a:lnTo>
                  <a:lnTo>
                    <a:pt x="15" y="765"/>
                  </a:lnTo>
                  <a:lnTo>
                    <a:pt x="22" y="765"/>
                  </a:lnTo>
                  <a:lnTo>
                    <a:pt x="37" y="765"/>
                  </a:lnTo>
                  <a:lnTo>
                    <a:pt x="44" y="765"/>
                  </a:lnTo>
                  <a:lnTo>
                    <a:pt x="52" y="765"/>
                  </a:lnTo>
                  <a:lnTo>
                    <a:pt x="59" y="765"/>
                  </a:lnTo>
                  <a:lnTo>
                    <a:pt x="73" y="765"/>
                  </a:lnTo>
                  <a:lnTo>
                    <a:pt x="81" y="765"/>
                  </a:lnTo>
                  <a:lnTo>
                    <a:pt x="88" y="765"/>
                  </a:lnTo>
                  <a:lnTo>
                    <a:pt x="95" y="765"/>
                  </a:lnTo>
                  <a:lnTo>
                    <a:pt x="103" y="765"/>
                  </a:lnTo>
                  <a:lnTo>
                    <a:pt x="117" y="765"/>
                  </a:lnTo>
                  <a:lnTo>
                    <a:pt x="125" y="765"/>
                  </a:lnTo>
                  <a:lnTo>
                    <a:pt x="132" y="765"/>
                  </a:lnTo>
                  <a:lnTo>
                    <a:pt x="139" y="765"/>
                  </a:lnTo>
                  <a:lnTo>
                    <a:pt x="154" y="765"/>
                  </a:lnTo>
                  <a:lnTo>
                    <a:pt x="161" y="765"/>
                  </a:lnTo>
                  <a:lnTo>
                    <a:pt x="168" y="765"/>
                  </a:lnTo>
                  <a:lnTo>
                    <a:pt x="176" y="765"/>
                  </a:lnTo>
                  <a:lnTo>
                    <a:pt x="190" y="765"/>
                  </a:lnTo>
                  <a:lnTo>
                    <a:pt x="198" y="765"/>
                  </a:lnTo>
                  <a:lnTo>
                    <a:pt x="205" y="765"/>
                  </a:lnTo>
                  <a:lnTo>
                    <a:pt x="212" y="765"/>
                  </a:lnTo>
                  <a:lnTo>
                    <a:pt x="227" y="765"/>
                  </a:lnTo>
                  <a:lnTo>
                    <a:pt x="234" y="510"/>
                  </a:lnTo>
                  <a:lnTo>
                    <a:pt x="242" y="510"/>
                  </a:lnTo>
                  <a:lnTo>
                    <a:pt x="249" y="510"/>
                  </a:lnTo>
                  <a:lnTo>
                    <a:pt x="263" y="510"/>
                  </a:lnTo>
                  <a:lnTo>
                    <a:pt x="271" y="510"/>
                  </a:lnTo>
                  <a:lnTo>
                    <a:pt x="278" y="510"/>
                  </a:lnTo>
                  <a:lnTo>
                    <a:pt x="285" y="510"/>
                  </a:lnTo>
                  <a:lnTo>
                    <a:pt x="300" y="510"/>
                  </a:lnTo>
                  <a:lnTo>
                    <a:pt x="307" y="510"/>
                  </a:lnTo>
                  <a:lnTo>
                    <a:pt x="315" y="510"/>
                  </a:lnTo>
                  <a:lnTo>
                    <a:pt x="322" y="510"/>
                  </a:lnTo>
                  <a:lnTo>
                    <a:pt x="329" y="510"/>
                  </a:lnTo>
                  <a:lnTo>
                    <a:pt x="344" y="510"/>
                  </a:lnTo>
                  <a:lnTo>
                    <a:pt x="351" y="510"/>
                  </a:lnTo>
                  <a:lnTo>
                    <a:pt x="358" y="510"/>
                  </a:lnTo>
                  <a:lnTo>
                    <a:pt x="366" y="510"/>
                  </a:lnTo>
                  <a:lnTo>
                    <a:pt x="380" y="510"/>
                  </a:lnTo>
                  <a:lnTo>
                    <a:pt x="388" y="510"/>
                  </a:lnTo>
                  <a:lnTo>
                    <a:pt x="395" y="510"/>
                  </a:lnTo>
                  <a:lnTo>
                    <a:pt x="402" y="510"/>
                  </a:lnTo>
                  <a:lnTo>
                    <a:pt x="417" y="510"/>
                  </a:lnTo>
                  <a:lnTo>
                    <a:pt x="424" y="510"/>
                  </a:lnTo>
                  <a:lnTo>
                    <a:pt x="432" y="510"/>
                  </a:lnTo>
                  <a:lnTo>
                    <a:pt x="439" y="510"/>
                  </a:lnTo>
                  <a:lnTo>
                    <a:pt x="454" y="510"/>
                  </a:lnTo>
                  <a:lnTo>
                    <a:pt x="461" y="510"/>
                  </a:lnTo>
                  <a:lnTo>
                    <a:pt x="468" y="510"/>
                  </a:lnTo>
                  <a:lnTo>
                    <a:pt x="475" y="510"/>
                  </a:lnTo>
                  <a:lnTo>
                    <a:pt x="490" y="510"/>
                  </a:lnTo>
                  <a:lnTo>
                    <a:pt x="497" y="510"/>
                  </a:lnTo>
                  <a:lnTo>
                    <a:pt x="505" y="510"/>
                  </a:lnTo>
                  <a:lnTo>
                    <a:pt x="512" y="510"/>
                  </a:lnTo>
                  <a:lnTo>
                    <a:pt x="519" y="510"/>
                  </a:lnTo>
                  <a:lnTo>
                    <a:pt x="534" y="510"/>
                  </a:lnTo>
                  <a:lnTo>
                    <a:pt x="541" y="510"/>
                  </a:lnTo>
                  <a:lnTo>
                    <a:pt x="549" y="510"/>
                  </a:lnTo>
                  <a:lnTo>
                    <a:pt x="556" y="510"/>
                  </a:lnTo>
                  <a:lnTo>
                    <a:pt x="570" y="510"/>
                  </a:lnTo>
                  <a:lnTo>
                    <a:pt x="578" y="510"/>
                  </a:lnTo>
                  <a:lnTo>
                    <a:pt x="585" y="510"/>
                  </a:lnTo>
                  <a:lnTo>
                    <a:pt x="592" y="255"/>
                  </a:lnTo>
                  <a:lnTo>
                    <a:pt x="607" y="255"/>
                  </a:lnTo>
                  <a:lnTo>
                    <a:pt x="614" y="255"/>
                  </a:lnTo>
                  <a:lnTo>
                    <a:pt x="622" y="255"/>
                  </a:lnTo>
                  <a:lnTo>
                    <a:pt x="629" y="255"/>
                  </a:lnTo>
                  <a:lnTo>
                    <a:pt x="644" y="255"/>
                  </a:lnTo>
                  <a:lnTo>
                    <a:pt x="651" y="255"/>
                  </a:lnTo>
                  <a:lnTo>
                    <a:pt x="658" y="255"/>
                  </a:lnTo>
                  <a:lnTo>
                    <a:pt x="665" y="255"/>
                  </a:lnTo>
                  <a:lnTo>
                    <a:pt x="680" y="255"/>
                  </a:lnTo>
                  <a:lnTo>
                    <a:pt x="687" y="255"/>
                  </a:lnTo>
                  <a:lnTo>
                    <a:pt x="695" y="255"/>
                  </a:lnTo>
                  <a:lnTo>
                    <a:pt x="702" y="255"/>
                  </a:lnTo>
                  <a:lnTo>
                    <a:pt x="717" y="255"/>
                  </a:lnTo>
                  <a:lnTo>
                    <a:pt x="724" y="255"/>
                  </a:lnTo>
                  <a:lnTo>
                    <a:pt x="731" y="255"/>
                  </a:lnTo>
                  <a:lnTo>
                    <a:pt x="739" y="255"/>
                  </a:lnTo>
                  <a:lnTo>
                    <a:pt x="746" y="255"/>
                  </a:lnTo>
                  <a:lnTo>
                    <a:pt x="760" y="255"/>
                  </a:lnTo>
                  <a:lnTo>
                    <a:pt x="768" y="255"/>
                  </a:lnTo>
                  <a:lnTo>
                    <a:pt x="775" y="255"/>
                  </a:lnTo>
                  <a:lnTo>
                    <a:pt x="782" y="255"/>
                  </a:lnTo>
                  <a:lnTo>
                    <a:pt x="797" y="255"/>
                  </a:lnTo>
                  <a:lnTo>
                    <a:pt x="804" y="255"/>
                  </a:lnTo>
                  <a:lnTo>
                    <a:pt x="812" y="255"/>
                  </a:lnTo>
                  <a:lnTo>
                    <a:pt x="819" y="255"/>
                  </a:lnTo>
                  <a:lnTo>
                    <a:pt x="834" y="255"/>
                  </a:lnTo>
                  <a:lnTo>
                    <a:pt x="841" y="255"/>
                  </a:lnTo>
                  <a:lnTo>
                    <a:pt x="848" y="255"/>
                  </a:lnTo>
                  <a:lnTo>
                    <a:pt x="855" y="255"/>
                  </a:lnTo>
                  <a:lnTo>
                    <a:pt x="870" y="255"/>
                  </a:lnTo>
                  <a:lnTo>
                    <a:pt x="877" y="255"/>
                  </a:lnTo>
                  <a:lnTo>
                    <a:pt x="885" y="255"/>
                  </a:lnTo>
                  <a:lnTo>
                    <a:pt x="892" y="255"/>
                  </a:lnTo>
                  <a:lnTo>
                    <a:pt x="907" y="255"/>
                  </a:lnTo>
                  <a:lnTo>
                    <a:pt x="914" y="255"/>
                  </a:lnTo>
                  <a:lnTo>
                    <a:pt x="921" y="255"/>
                  </a:lnTo>
                  <a:lnTo>
                    <a:pt x="929" y="255"/>
                  </a:lnTo>
                  <a:lnTo>
                    <a:pt x="943" y="255"/>
                  </a:lnTo>
                  <a:lnTo>
                    <a:pt x="950" y="255"/>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5" name="Freeform 70"/>
            <p:cNvSpPr>
              <a:spLocks/>
            </p:cNvSpPr>
            <p:nvPr/>
          </p:nvSpPr>
          <p:spPr bwMode="auto">
            <a:xfrm>
              <a:off x="4261" y="681"/>
              <a:ext cx="891" cy="510"/>
            </a:xfrm>
            <a:custGeom>
              <a:avLst/>
              <a:gdLst>
                <a:gd name="T0" fmla="*/ 7 w 891"/>
                <a:gd name="T1" fmla="*/ 510 h 510"/>
                <a:gd name="T2" fmla="*/ 29 w 891"/>
                <a:gd name="T3" fmla="*/ 510 h 510"/>
                <a:gd name="T4" fmla="*/ 44 w 891"/>
                <a:gd name="T5" fmla="*/ 510 h 510"/>
                <a:gd name="T6" fmla="*/ 66 w 891"/>
                <a:gd name="T7" fmla="*/ 510 h 510"/>
                <a:gd name="T8" fmla="*/ 80 w 891"/>
                <a:gd name="T9" fmla="*/ 510 h 510"/>
                <a:gd name="T10" fmla="*/ 102 w 891"/>
                <a:gd name="T11" fmla="*/ 510 h 510"/>
                <a:gd name="T12" fmla="*/ 117 w 891"/>
                <a:gd name="T13" fmla="*/ 510 h 510"/>
                <a:gd name="T14" fmla="*/ 139 w 891"/>
                <a:gd name="T15" fmla="*/ 510 h 510"/>
                <a:gd name="T16" fmla="*/ 153 w 891"/>
                <a:gd name="T17" fmla="*/ 510 h 510"/>
                <a:gd name="T18" fmla="*/ 175 w 891"/>
                <a:gd name="T19" fmla="*/ 255 h 510"/>
                <a:gd name="T20" fmla="*/ 190 w 891"/>
                <a:gd name="T21" fmla="*/ 255 h 510"/>
                <a:gd name="T22" fmla="*/ 212 w 891"/>
                <a:gd name="T23" fmla="*/ 255 h 510"/>
                <a:gd name="T24" fmla="*/ 226 w 891"/>
                <a:gd name="T25" fmla="*/ 255 h 510"/>
                <a:gd name="T26" fmla="*/ 241 w 891"/>
                <a:gd name="T27" fmla="*/ 255 h 510"/>
                <a:gd name="T28" fmla="*/ 263 w 891"/>
                <a:gd name="T29" fmla="*/ 255 h 510"/>
                <a:gd name="T30" fmla="*/ 278 w 891"/>
                <a:gd name="T31" fmla="*/ 255 h 510"/>
                <a:gd name="T32" fmla="*/ 299 w 891"/>
                <a:gd name="T33" fmla="*/ 255 h 510"/>
                <a:gd name="T34" fmla="*/ 314 w 891"/>
                <a:gd name="T35" fmla="*/ 255 h 510"/>
                <a:gd name="T36" fmla="*/ 336 w 891"/>
                <a:gd name="T37" fmla="*/ 255 h 510"/>
                <a:gd name="T38" fmla="*/ 351 w 891"/>
                <a:gd name="T39" fmla="*/ 255 h 510"/>
                <a:gd name="T40" fmla="*/ 373 w 891"/>
                <a:gd name="T41" fmla="*/ 255 h 510"/>
                <a:gd name="T42" fmla="*/ 387 w 891"/>
                <a:gd name="T43" fmla="*/ 255 h 510"/>
                <a:gd name="T44" fmla="*/ 409 w 891"/>
                <a:gd name="T45" fmla="*/ 255 h 510"/>
                <a:gd name="T46" fmla="*/ 424 w 891"/>
                <a:gd name="T47" fmla="*/ 255 h 510"/>
                <a:gd name="T48" fmla="*/ 446 w 891"/>
                <a:gd name="T49" fmla="*/ 255 h 510"/>
                <a:gd name="T50" fmla="*/ 460 w 891"/>
                <a:gd name="T51" fmla="*/ 255 h 510"/>
                <a:gd name="T52" fmla="*/ 482 w 891"/>
                <a:gd name="T53" fmla="*/ 255 h 510"/>
                <a:gd name="T54" fmla="*/ 497 w 891"/>
                <a:gd name="T55" fmla="*/ 255 h 510"/>
                <a:gd name="T56" fmla="*/ 519 w 891"/>
                <a:gd name="T57" fmla="*/ 255 h 510"/>
                <a:gd name="T58" fmla="*/ 533 w 891"/>
                <a:gd name="T59" fmla="*/ 0 h 510"/>
                <a:gd name="T60" fmla="*/ 555 w 891"/>
                <a:gd name="T61" fmla="*/ 0 h 510"/>
                <a:gd name="T62" fmla="*/ 570 w 891"/>
                <a:gd name="T63" fmla="*/ 0 h 510"/>
                <a:gd name="T64" fmla="*/ 592 w 891"/>
                <a:gd name="T65" fmla="*/ 0 h 510"/>
                <a:gd name="T66" fmla="*/ 606 w 891"/>
                <a:gd name="T67" fmla="*/ 0 h 510"/>
                <a:gd name="T68" fmla="*/ 628 w 891"/>
                <a:gd name="T69" fmla="*/ 0 h 510"/>
                <a:gd name="T70" fmla="*/ 643 w 891"/>
                <a:gd name="T71" fmla="*/ 0 h 510"/>
                <a:gd name="T72" fmla="*/ 665 w 891"/>
                <a:gd name="T73" fmla="*/ 0 h 510"/>
                <a:gd name="T74" fmla="*/ 680 w 891"/>
                <a:gd name="T75" fmla="*/ 0 h 510"/>
                <a:gd name="T76" fmla="*/ 694 w 891"/>
                <a:gd name="T77" fmla="*/ 0 h 510"/>
                <a:gd name="T78" fmla="*/ 716 w 891"/>
                <a:gd name="T79" fmla="*/ 0 h 510"/>
                <a:gd name="T80" fmla="*/ 731 w 891"/>
                <a:gd name="T81" fmla="*/ 0 h 510"/>
                <a:gd name="T82" fmla="*/ 753 w 891"/>
                <a:gd name="T83" fmla="*/ 0 h 510"/>
                <a:gd name="T84" fmla="*/ 767 w 891"/>
                <a:gd name="T85" fmla="*/ 0 h 510"/>
                <a:gd name="T86" fmla="*/ 789 w 891"/>
                <a:gd name="T87" fmla="*/ 0 h 510"/>
                <a:gd name="T88" fmla="*/ 804 w 891"/>
                <a:gd name="T89" fmla="*/ 0 h 510"/>
                <a:gd name="T90" fmla="*/ 826 w 891"/>
                <a:gd name="T91" fmla="*/ 0 h 510"/>
                <a:gd name="T92" fmla="*/ 840 w 891"/>
                <a:gd name="T93" fmla="*/ 0 h 510"/>
                <a:gd name="T94" fmla="*/ 862 w 891"/>
                <a:gd name="T95" fmla="*/ 0 h 510"/>
                <a:gd name="T96" fmla="*/ 877 w 891"/>
                <a:gd name="T97" fmla="*/ 0 h 5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510"/>
                <a:gd name="T149" fmla="*/ 891 w 891"/>
                <a:gd name="T150" fmla="*/ 510 h 5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510">
                  <a:moveTo>
                    <a:pt x="0" y="510"/>
                  </a:moveTo>
                  <a:lnTo>
                    <a:pt x="7" y="510"/>
                  </a:lnTo>
                  <a:lnTo>
                    <a:pt x="22" y="510"/>
                  </a:lnTo>
                  <a:lnTo>
                    <a:pt x="29" y="510"/>
                  </a:lnTo>
                  <a:lnTo>
                    <a:pt x="36" y="510"/>
                  </a:lnTo>
                  <a:lnTo>
                    <a:pt x="44" y="510"/>
                  </a:lnTo>
                  <a:lnTo>
                    <a:pt x="51" y="510"/>
                  </a:lnTo>
                  <a:lnTo>
                    <a:pt x="66" y="510"/>
                  </a:lnTo>
                  <a:lnTo>
                    <a:pt x="73" y="510"/>
                  </a:lnTo>
                  <a:lnTo>
                    <a:pt x="80" y="510"/>
                  </a:lnTo>
                  <a:lnTo>
                    <a:pt x="88" y="510"/>
                  </a:lnTo>
                  <a:lnTo>
                    <a:pt x="102" y="510"/>
                  </a:lnTo>
                  <a:lnTo>
                    <a:pt x="109" y="510"/>
                  </a:lnTo>
                  <a:lnTo>
                    <a:pt x="117" y="510"/>
                  </a:lnTo>
                  <a:lnTo>
                    <a:pt x="124" y="510"/>
                  </a:lnTo>
                  <a:lnTo>
                    <a:pt x="139" y="510"/>
                  </a:lnTo>
                  <a:lnTo>
                    <a:pt x="146" y="510"/>
                  </a:lnTo>
                  <a:lnTo>
                    <a:pt x="153" y="510"/>
                  </a:lnTo>
                  <a:lnTo>
                    <a:pt x="161" y="510"/>
                  </a:lnTo>
                  <a:lnTo>
                    <a:pt x="175" y="255"/>
                  </a:lnTo>
                  <a:lnTo>
                    <a:pt x="183" y="255"/>
                  </a:lnTo>
                  <a:lnTo>
                    <a:pt x="190" y="255"/>
                  </a:lnTo>
                  <a:lnTo>
                    <a:pt x="197" y="255"/>
                  </a:lnTo>
                  <a:lnTo>
                    <a:pt x="212" y="255"/>
                  </a:lnTo>
                  <a:lnTo>
                    <a:pt x="219" y="255"/>
                  </a:lnTo>
                  <a:lnTo>
                    <a:pt x="226" y="255"/>
                  </a:lnTo>
                  <a:lnTo>
                    <a:pt x="234" y="255"/>
                  </a:lnTo>
                  <a:lnTo>
                    <a:pt x="241" y="255"/>
                  </a:lnTo>
                  <a:lnTo>
                    <a:pt x="256" y="255"/>
                  </a:lnTo>
                  <a:lnTo>
                    <a:pt x="263" y="255"/>
                  </a:lnTo>
                  <a:lnTo>
                    <a:pt x="270" y="255"/>
                  </a:lnTo>
                  <a:lnTo>
                    <a:pt x="278" y="255"/>
                  </a:lnTo>
                  <a:lnTo>
                    <a:pt x="292" y="255"/>
                  </a:lnTo>
                  <a:lnTo>
                    <a:pt x="299" y="255"/>
                  </a:lnTo>
                  <a:lnTo>
                    <a:pt x="307" y="255"/>
                  </a:lnTo>
                  <a:lnTo>
                    <a:pt x="314" y="255"/>
                  </a:lnTo>
                  <a:lnTo>
                    <a:pt x="329" y="255"/>
                  </a:lnTo>
                  <a:lnTo>
                    <a:pt x="336" y="255"/>
                  </a:lnTo>
                  <a:lnTo>
                    <a:pt x="343" y="255"/>
                  </a:lnTo>
                  <a:lnTo>
                    <a:pt x="351" y="255"/>
                  </a:lnTo>
                  <a:lnTo>
                    <a:pt x="365" y="255"/>
                  </a:lnTo>
                  <a:lnTo>
                    <a:pt x="373" y="255"/>
                  </a:lnTo>
                  <a:lnTo>
                    <a:pt x="380" y="255"/>
                  </a:lnTo>
                  <a:lnTo>
                    <a:pt x="387" y="255"/>
                  </a:lnTo>
                  <a:lnTo>
                    <a:pt x="402" y="255"/>
                  </a:lnTo>
                  <a:lnTo>
                    <a:pt x="409" y="255"/>
                  </a:lnTo>
                  <a:lnTo>
                    <a:pt x="416" y="255"/>
                  </a:lnTo>
                  <a:lnTo>
                    <a:pt x="424" y="255"/>
                  </a:lnTo>
                  <a:lnTo>
                    <a:pt x="438" y="255"/>
                  </a:lnTo>
                  <a:lnTo>
                    <a:pt x="446" y="255"/>
                  </a:lnTo>
                  <a:lnTo>
                    <a:pt x="453" y="255"/>
                  </a:lnTo>
                  <a:lnTo>
                    <a:pt x="460" y="255"/>
                  </a:lnTo>
                  <a:lnTo>
                    <a:pt x="468" y="255"/>
                  </a:lnTo>
                  <a:lnTo>
                    <a:pt x="482" y="255"/>
                  </a:lnTo>
                  <a:lnTo>
                    <a:pt x="490" y="255"/>
                  </a:lnTo>
                  <a:lnTo>
                    <a:pt x="497" y="255"/>
                  </a:lnTo>
                  <a:lnTo>
                    <a:pt x="504" y="255"/>
                  </a:lnTo>
                  <a:lnTo>
                    <a:pt x="519" y="255"/>
                  </a:lnTo>
                  <a:lnTo>
                    <a:pt x="526" y="255"/>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9507" name="Picture 70"/>
          <p:cNvPicPr>
            <a:picLocks noChangeAspect="1" noChangeArrowheads="1"/>
          </p:cNvPicPr>
          <p:nvPr/>
        </p:nvPicPr>
        <p:blipFill>
          <a:blip r:embed="rId3"/>
          <a:srcRect/>
          <a:stretch>
            <a:fillRect/>
          </a:stretch>
        </p:blipFill>
        <p:spPr bwMode="auto">
          <a:xfrm>
            <a:off x="1114425" y="884238"/>
            <a:ext cx="6902450" cy="3352800"/>
          </a:xfrm>
          <a:prstGeom prst="rect">
            <a:avLst/>
          </a:prstGeom>
          <a:noFill/>
          <a:ln w="9525">
            <a:noFill/>
            <a:miter lim="800000"/>
            <a:headEnd/>
            <a:tailEnd/>
          </a:ln>
        </p:spPr>
      </p:pic>
      <p:grpSp>
        <p:nvGrpSpPr>
          <p:cNvPr id="2" name="Group 71"/>
          <p:cNvGrpSpPr>
            <a:grpSpLocks/>
          </p:cNvGrpSpPr>
          <p:nvPr/>
        </p:nvGrpSpPr>
        <p:grpSpPr bwMode="auto">
          <a:xfrm>
            <a:off x="881063" y="4449763"/>
            <a:ext cx="7112000" cy="1898650"/>
            <a:chOff x="672" y="426"/>
            <a:chExt cx="4480" cy="3709"/>
          </a:xfrm>
        </p:grpSpPr>
        <p:sp>
          <p:nvSpPr>
            <p:cNvPr id="149509"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9510"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9511"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2"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13"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4"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5"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6"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7"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8" name="Rectangle 81"/>
            <p:cNvSpPr>
              <a:spLocks noChangeArrowheads="1"/>
            </p:cNvSpPr>
            <p:nvPr/>
          </p:nvSpPr>
          <p:spPr bwMode="auto">
            <a:xfrm>
              <a:off x="782" y="3778"/>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19"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0"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1" name="Rectangle 84"/>
            <p:cNvSpPr>
              <a:spLocks noChangeArrowheads="1"/>
            </p:cNvSpPr>
            <p:nvPr/>
          </p:nvSpPr>
          <p:spPr bwMode="auto">
            <a:xfrm>
              <a:off x="1199" y="3778"/>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9522"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3"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4" name="Rectangle 87"/>
            <p:cNvSpPr>
              <a:spLocks noChangeArrowheads="1"/>
            </p:cNvSpPr>
            <p:nvPr/>
          </p:nvSpPr>
          <p:spPr bwMode="auto">
            <a:xfrm>
              <a:off x="1630"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9525"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6"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7" name="Rectangle 90"/>
            <p:cNvSpPr>
              <a:spLocks noChangeArrowheads="1"/>
            </p:cNvSpPr>
            <p:nvPr/>
          </p:nvSpPr>
          <p:spPr bwMode="auto">
            <a:xfrm>
              <a:off x="2083"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9528"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9"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0" name="Rectangle 93"/>
            <p:cNvSpPr>
              <a:spLocks noChangeArrowheads="1"/>
            </p:cNvSpPr>
            <p:nvPr/>
          </p:nvSpPr>
          <p:spPr bwMode="auto">
            <a:xfrm>
              <a:off x="2536"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9531"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2"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3" name="Rectangle 96"/>
            <p:cNvSpPr>
              <a:spLocks noChangeArrowheads="1"/>
            </p:cNvSpPr>
            <p:nvPr/>
          </p:nvSpPr>
          <p:spPr bwMode="auto">
            <a:xfrm>
              <a:off x="298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9534"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5"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6" name="Rectangle 99"/>
            <p:cNvSpPr>
              <a:spLocks noChangeArrowheads="1"/>
            </p:cNvSpPr>
            <p:nvPr/>
          </p:nvSpPr>
          <p:spPr bwMode="auto">
            <a:xfrm>
              <a:off x="344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9537"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8"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9" name="Rectangle 102"/>
            <p:cNvSpPr>
              <a:spLocks noChangeArrowheads="1"/>
            </p:cNvSpPr>
            <p:nvPr/>
          </p:nvSpPr>
          <p:spPr bwMode="auto">
            <a:xfrm>
              <a:off x="3895"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9540"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1"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2" name="Rectangle 105"/>
            <p:cNvSpPr>
              <a:spLocks noChangeArrowheads="1"/>
            </p:cNvSpPr>
            <p:nvPr/>
          </p:nvSpPr>
          <p:spPr bwMode="auto">
            <a:xfrm>
              <a:off x="434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9543"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4"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5" name="Rectangle 108"/>
            <p:cNvSpPr>
              <a:spLocks noChangeArrowheads="1"/>
            </p:cNvSpPr>
            <p:nvPr/>
          </p:nvSpPr>
          <p:spPr bwMode="auto">
            <a:xfrm>
              <a:off x="480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9546"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7"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8" name="Rectangle 111"/>
            <p:cNvSpPr>
              <a:spLocks noChangeArrowheads="1"/>
            </p:cNvSpPr>
            <p:nvPr/>
          </p:nvSpPr>
          <p:spPr bwMode="auto">
            <a:xfrm>
              <a:off x="723" y="3700"/>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49"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0"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1" name="Rectangle 114"/>
            <p:cNvSpPr>
              <a:spLocks noChangeArrowheads="1"/>
            </p:cNvSpPr>
            <p:nvPr/>
          </p:nvSpPr>
          <p:spPr bwMode="auto">
            <a:xfrm>
              <a:off x="723" y="3185"/>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9552"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3"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4" name="Rectangle 117"/>
            <p:cNvSpPr>
              <a:spLocks noChangeArrowheads="1"/>
            </p:cNvSpPr>
            <p:nvPr/>
          </p:nvSpPr>
          <p:spPr bwMode="auto">
            <a:xfrm>
              <a:off x="723" y="2674"/>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9555"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6"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7" name="Rectangle 120"/>
            <p:cNvSpPr>
              <a:spLocks noChangeArrowheads="1"/>
            </p:cNvSpPr>
            <p:nvPr/>
          </p:nvSpPr>
          <p:spPr bwMode="auto">
            <a:xfrm>
              <a:off x="723" y="2162"/>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9558"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9"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0" name="Rectangle 123"/>
            <p:cNvSpPr>
              <a:spLocks noChangeArrowheads="1"/>
            </p:cNvSpPr>
            <p:nvPr/>
          </p:nvSpPr>
          <p:spPr bwMode="auto">
            <a:xfrm>
              <a:off x="723" y="1648"/>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9561"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2"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3" name="Rectangle 126"/>
            <p:cNvSpPr>
              <a:spLocks noChangeArrowheads="1"/>
            </p:cNvSpPr>
            <p:nvPr/>
          </p:nvSpPr>
          <p:spPr bwMode="auto">
            <a:xfrm>
              <a:off x="672" y="1133"/>
              <a:ext cx="106"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9564"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5"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6" name="Rectangle 129"/>
            <p:cNvSpPr>
              <a:spLocks noChangeArrowheads="1"/>
            </p:cNvSpPr>
            <p:nvPr/>
          </p:nvSpPr>
          <p:spPr bwMode="auto">
            <a:xfrm>
              <a:off x="672" y="624"/>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9567"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8"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69"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70" name="Freeform 133"/>
            <p:cNvSpPr>
              <a:spLocks/>
            </p:cNvSpPr>
            <p:nvPr/>
          </p:nvSpPr>
          <p:spPr bwMode="auto">
            <a:xfrm>
              <a:off x="811" y="3459"/>
              <a:ext cx="1148" cy="1"/>
            </a:xfrm>
            <a:custGeom>
              <a:avLst/>
              <a:gdLst>
                <a:gd name="T0" fmla="*/ 15 w 1148"/>
                <a:gd name="T1" fmla="*/ 0 h 1"/>
                <a:gd name="T2" fmla="*/ 44 w 1148"/>
                <a:gd name="T3" fmla="*/ 0 h 1"/>
                <a:gd name="T4" fmla="*/ 73 w 1148"/>
                <a:gd name="T5" fmla="*/ 0 h 1"/>
                <a:gd name="T6" fmla="*/ 95 w 1148"/>
                <a:gd name="T7" fmla="*/ 0 h 1"/>
                <a:gd name="T8" fmla="*/ 124 w 1148"/>
                <a:gd name="T9" fmla="*/ 0 h 1"/>
                <a:gd name="T10" fmla="*/ 154 w 1148"/>
                <a:gd name="T11" fmla="*/ 0 h 1"/>
                <a:gd name="T12" fmla="*/ 183 w 1148"/>
                <a:gd name="T13" fmla="*/ 0 h 1"/>
                <a:gd name="T14" fmla="*/ 205 w 1148"/>
                <a:gd name="T15" fmla="*/ 0 h 1"/>
                <a:gd name="T16" fmla="*/ 234 w 1148"/>
                <a:gd name="T17" fmla="*/ 0 h 1"/>
                <a:gd name="T18" fmla="*/ 263 w 1148"/>
                <a:gd name="T19" fmla="*/ 0 h 1"/>
                <a:gd name="T20" fmla="*/ 285 w 1148"/>
                <a:gd name="T21" fmla="*/ 0 h 1"/>
                <a:gd name="T22" fmla="*/ 314 w 1148"/>
                <a:gd name="T23" fmla="*/ 0 h 1"/>
                <a:gd name="T24" fmla="*/ 344 w 1148"/>
                <a:gd name="T25" fmla="*/ 0 h 1"/>
                <a:gd name="T26" fmla="*/ 373 w 1148"/>
                <a:gd name="T27" fmla="*/ 0 h 1"/>
                <a:gd name="T28" fmla="*/ 395 w 1148"/>
                <a:gd name="T29" fmla="*/ 0 h 1"/>
                <a:gd name="T30" fmla="*/ 424 w 1148"/>
                <a:gd name="T31" fmla="*/ 0 h 1"/>
                <a:gd name="T32" fmla="*/ 453 w 1148"/>
                <a:gd name="T33" fmla="*/ 0 h 1"/>
                <a:gd name="T34" fmla="*/ 475 w 1148"/>
                <a:gd name="T35" fmla="*/ 0 h 1"/>
                <a:gd name="T36" fmla="*/ 504 w 1148"/>
                <a:gd name="T37" fmla="*/ 0 h 1"/>
                <a:gd name="T38" fmla="*/ 534 w 1148"/>
                <a:gd name="T39" fmla="*/ 0 h 1"/>
                <a:gd name="T40" fmla="*/ 563 w 1148"/>
                <a:gd name="T41" fmla="*/ 0 h 1"/>
                <a:gd name="T42" fmla="*/ 585 w 1148"/>
                <a:gd name="T43" fmla="*/ 0 h 1"/>
                <a:gd name="T44" fmla="*/ 614 w 1148"/>
                <a:gd name="T45" fmla="*/ 0 h 1"/>
                <a:gd name="T46" fmla="*/ 643 w 1148"/>
                <a:gd name="T47" fmla="*/ 0 h 1"/>
                <a:gd name="T48" fmla="*/ 665 w 1148"/>
                <a:gd name="T49" fmla="*/ 0 h 1"/>
                <a:gd name="T50" fmla="*/ 694 w 1148"/>
                <a:gd name="T51" fmla="*/ 0 h 1"/>
                <a:gd name="T52" fmla="*/ 724 w 1148"/>
                <a:gd name="T53" fmla="*/ 0 h 1"/>
                <a:gd name="T54" fmla="*/ 753 w 1148"/>
                <a:gd name="T55" fmla="*/ 0 h 1"/>
                <a:gd name="T56" fmla="*/ 775 w 1148"/>
                <a:gd name="T57" fmla="*/ 0 h 1"/>
                <a:gd name="T58" fmla="*/ 804 w 1148"/>
                <a:gd name="T59" fmla="*/ 0 h 1"/>
                <a:gd name="T60" fmla="*/ 833 w 1148"/>
                <a:gd name="T61" fmla="*/ 0 h 1"/>
                <a:gd name="T62" fmla="*/ 863 w 1148"/>
                <a:gd name="T63" fmla="*/ 0 h 1"/>
                <a:gd name="T64" fmla="*/ 885 w 1148"/>
                <a:gd name="T65" fmla="*/ 0 h 1"/>
                <a:gd name="T66" fmla="*/ 914 w 1148"/>
                <a:gd name="T67" fmla="*/ 0 h 1"/>
                <a:gd name="T68" fmla="*/ 943 w 1148"/>
                <a:gd name="T69" fmla="*/ 0 h 1"/>
                <a:gd name="T70" fmla="*/ 965 w 1148"/>
                <a:gd name="T71" fmla="*/ 0 h 1"/>
                <a:gd name="T72" fmla="*/ 994 w 1148"/>
                <a:gd name="T73" fmla="*/ 0 h 1"/>
                <a:gd name="T74" fmla="*/ 1023 w 1148"/>
                <a:gd name="T75" fmla="*/ 0 h 1"/>
                <a:gd name="T76" fmla="*/ 1053 w 1148"/>
                <a:gd name="T77" fmla="*/ 0 h 1"/>
                <a:gd name="T78" fmla="*/ 1075 w 1148"/>
                <a:gd name="T79" fmla="*/ 0 h 1"/>
                <a:gd name="T80" fmla="*/ 1104 w 1148"/>
                <a:gd name="T81" fmla="*/ 0 h 1"/>
                <a:gd name="T82" fmla="*/ 1133 w 1148"/>
                <a:gd name="T83" fmla="*/ 0 h 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1"/>
                <a:gd name="T128" fmla="*/ 1148 w 1148"/>
                <a:gd name="T129" fmla="*/ 1 h 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1">
                  <a:moveTo>
                    <a:pt x="0" y="0"/>
                  </a:moveTo>
                  <a:lnTo>
                    <a:pt x="7" y="0"/>
                  </a:lnTo>
                  <a:lnTo>
                    <a:pt x="15" y="0"/>
                  </a:lnTo>
                  <a:lnTo>
                    <a:pt x="22" y="0"/>
                  </a:lnTo>
                  <a:lnTo>
                    <a:pt x="37" y="0"/>
                  </a:lnTo>
                  <a:lnTo>
                    <a:pt x="44" y="0"/>
                  </a:lnTo>
                  <a:lnTo>
                    <a:pt x="51" y="0"/>
                  </a:lnTo>
                  <a:lnTo>
                    <a:pt x="59" y="0"/>
                  </a:lnTo>
                  <a:lnTo>
                    <a:pt x="73" y="0"/>
                  </a:lnTo>
                  <a:lnTo>
                    <a:pt x="81" y="0"/>
                  </a:lnTo>
                  <a:lnTo>
                    <a:pt x="88" y="0"/>
                  </a:lnTo>
                  <a:lnTo>
                    <a:pt x="95" y="0"/>
                  </a:lnTo>
                  <a:lnTo>
                    <a:pt x="110" y="0"/>
                  </a:lnTo>
                  <a:lnTo>
                    <a:pt x="117" y="0"/>
                  </a:lnTo>
                  <a:lnTo>
                    <a:pt x="124" y="0"/>
                  </a:lnTo>
                  <a:lnTo>
                    <a:pt x="132" y="0"/>
                  </a:lnTo>
                  <a:lnTo>
                    <a:pt x="146" y="0"/>
                  </a:lnTo>
                  <a:lnTo>
                    <a:pt x="154" y="0"/>
                  </a:lnTo>
                  <a:lnTo>
                    <a:pt x="161" y="0"/>
                  </a:lnTo>
                  <a:lnTo>
                    <a:pt x="168" y="0"/>
                  </a:lnTo>
                  <a:lnTo>
                    <a:pt x="183" y="0"/>
                  </a:lnTo>
                  <a:lnTo>
                    <a:pt x="190" y="0"/>
                  </a:lnTo>
                  <a:lnTo>
                    <a:pt x="198" y="0"/>
                  </a:lnTo>
                  <a:lnTo>
                    <a:pt x="205" y="0"/>
                  </a:lnTo>
                  <a:lnTo>
                    <a:pt x="212" y="0"/>
                  </a:lnTo>
                  <a:lnTo>
                    <a:pt x="227" y="0"/>
                  </a:lnTo>
                  <a:lnTo>
                    <a:pt x="234" y="0"/>
                  </a:lnTo>
                  <a:lnTo>
                    <a:pt x="241" y="0"/>
                  </a:lnTo>
                  <a:lnTo>
                    <a:pt x="249" y="0"/>
                  </a:lnTo>
                  <a:lnTo>
                    <a:pt x="263" y="0"/>
                  </a:lnTo>
                  <a:lnTo>
                    <a:pt x="271" y="0"/>
                  </a:lnTo>
                  <a:lnTo>
                    <a:pt x="278" y="0"/>
                  </a:lnTo>
                  <a:lnTo>
                    <a:pt x="285" y="0"/>
                  </a:lnTo>
                  <a:lnTo>
                    <a:pt x="300" y="0"/>
                  </a:lnTo>
                  <a:lnTo>
                    <a:pt x="307" y="0"/>
                  </a:lnTo>
                  <a:lnTo>
                    <a:pt x="314" y="0"/>
                  </a:lnTo>
                  <a:lnTo>
                    <a:pt x="322" y="0"/>
                  </a:lnTo>
                  <a:lnTo>
                    <a:pt x="336" y="0"/>
                  </a:lnTo>
                  <a:lnTo>
                    <a:pt x="344" y="0"/>
                  </a:lnTo>
                  <a:lnTo>
                    <a:pt x="351" y="0"/>
                  </a:lnTo>
                  <a:lnTo>
                    <a:pt x="358" y="0"/>
                  </a:lnTo>
                  <a:lnTo>
                    <a:pt x="373" y="0"/>
                  </a:lnTo>
                  <a:lnTo>
                    <a:pt x="380" y="0"/>
                  </a:lnTo>
                  <a:lnTo>
                    <a:pt x="388" y="0"/>
                  </a:lnTo>
                  <a:lnTo>
                    <a:pt x="395" y="0"/>
                  </a:lnTo>
                  <a:lnTo>
                    <a:pt x="409" y="0"/>
                  </a:lnTo>
                  <a:lnTo>
                    <a:pt x="417" y="0"/>
                  </a:lnTo>
                  <a:lnTo>
                    <a:pt x="424" y="0"/>
                  </a:lnTo>
                  <a:lnTo>
                    <a:pt x="431" y="0"/>
                  </a:lnTo>
                  <a:lnTo>
                    <a:pt x="439" y="0"/>
                  </a:lnTo>
                  <a:lnTo>
                    <a:pt x="453" y="0"/>
                  </a:lnTo>
                  <a:lnTo>
                    <a:pt x="461" y="0"/>
                  </a:lnTo>
                  <a:lnTo>
                    <a:pt x="468" y="0"/>
                  </a:lnTo>
                  <a:lnTo>
                    <a:pt x="475" y="0"/>
                  </a:lnTo>
                  <a:lnTo>
                    <a:pt x="490" y="0"/>
                  </a:lnTo>
                  <a:lnTo>
                    <a:pt x="497" y="0"/>
                  </a:lnTo>
                  <a:lnTo>
                    <a:pt x="504" y="0"/>
                  </a:lnTo>
                  <a:lnTo>
                    <a:pt x="512" y="0"/>
                  </a:lnTo>
                  <a:lnTo>
                    <a:pt x="526" y="0"/>
                  </a:lnTo>
                  <a:lnTo>
                    <a:pt x="534" y="0"/>
                  </a:lnTo>
                  <a:lnTo>
                    <a:pt x="541" y="0"/>
                  </a:lnTo>
                  <a:lnTo>
                    <a:pt x="548" y="0"/>
                  </a:lnTo>
                  <a:lnTo>
                    <a:pt x="563" y="0"/>
                  </a:lnTo>
                  <a:lnTo>
                    <a:pt x="570" y="0"/>
                  </a:lnTo>
                  <a:lnTo>
                    <a:pt x="578" y="0"/>
                  </a:lnTo>
                  <a:lnTo>
                    <a:pt x="585" y="0"/>
                  </a:lnTo>
                  <a:lnTo>
                    <a:pt x="599" y="0"/>
                  </a:lnTo>
                  <a:lnTo>
                    <a:pt x="607" y="0"/>
                  </a:lnTo>
                  <a:lnTo>
                    <a:pt x="614" y="0"/>
                  </a:lnTo>
                  <a:lnTo>
                    <a:pt x="621" y="0"/>
                  </a:lnTo>
                  <a:lnTo>
                    <a:pt x="636" y="0"/>
                  </a:lnTo>
                  <a:lnTo>
                    <a:pt x="643" y="0"/>
                  </a:lnTo>
                  <a:lnTo>
                    <a:pt x="651" y="0"/>
                  </a:lnTo>
                  <a:lnTo>
                    <a:pt x="658" y="0"/>
                  </a:lnTo>
                  <a:lnTo>
                    <a:pt x="665" y="0"/>
                  </a:lnTo>
                  <a:lnTo>
                    <a:pt x="680" y="0"/>
                  </a:lnTo>
                  <a:lnTo>
                    <a:pt x="687" y="0"/>
                  </a:lnTo>
                  <a:lnTo>
                    <a:pt x="694" y="0"/>
                  </a:lnTo>
                  <a:lnTo>
                    <a:pt x="702" y="0"/>
                  </a:lnTo>
                  <a:lnTo>
                    <a:pt x="716" y="0"/>
                  </a:lnTo>
                  <a:lnTo>
                    <a:pt x="724" y="0"/>
                  </a:lnTo>
                  <a:lnTo>
                    <a:pt x="731" y="0"/>
                  </a:lnTo>
                  <a:lnTo>
                    <a:pt x="738" y="0"/>
                  </a:lnTo>
                  <a:lnTo>
                    <a:pt x="753" y="0"/>
                  </a:lnTo>
                  <a:lnTo>
                    <a:pt x="760" y="0"/>
                  </a:lnTo>
                  <a:lnTo>
                    <a:pt x="768" y="0"/>
                  </a:lnTo>
                  <a:lnTo>
                    <a:pt x="775" y="0"/>
                  </a:lnTo>
                  <a:lnTo>
                    <a:pt x="789" y="0"/>
                  </a:lnTo>
                  <a:lnTo>
                    <a:pt x="797" y="0"/>
                  </a:lnTo>
                  <a:lnTo>
                    <a:pt x="804" y="0"/>
                  </a:lnTo>
                  <a:lnTo>
                    <a:pt x="811" y="0"/>
                  </a:lnTo>
                  <a:lnTo>
                    <a:pt x="826" y="0"/>
                  </a:lnTo>
                  <a:lnTo>
                    <a:pt x="833" y="0"/>
                  </a:lnTo>
                  <a:lnTo>
                    <a:pt x="841" y="0"/>
                  </a:lnTo>
                  <a:lnTo>
                    <a:pt x="848" y="0"/>
                  </a:lnTo>
                  <a:lnTo>
                    <a:pt x="863" y="0"/>
                  </a:lnTo>
                  <a:lnTo>
                    <a:pt x="870" y="0"/>
                  </a:lnTo>
                  <a:lnTo>
                    <a:pt x="877" y="0"/>
                  </a:lnTo>
                  <a:lnTo>
                    <a:pt x="885" y="0"/>
                  </a:lnTo>
                  <a:lnTo>
                    <a:pt x="892" y="0"/>
                  </a:lnTo>
                  <a:lnTo>
                    <a:pt x="906" y="0"/>
                  </a:lnTo>
                  <a:lnTo>
                    <a:pt x="914" y="0"/>
                  </a:lnTo>
                  <a:lnTo>
                    <a:pt x="921" y="0"/>
                  </a:lnTo>
                  <a:lnTo>
                    <a:pt x="928" y="0"/>
                  </a:lnTo>
                  <a:lnTo>
                    <a:pt x="943" y="0"/>
                  </a:lnTo>
                  <a:lnTo>
                    <a:pt x="950" y="0"/>
                  </a:lnTo>
                  <a:lnTo>
                    <a:pt x="958" y="0"/>
                  </a:lnTo>
                  <a:lnTo>
                    <a:pt x="965" y="0"/>
                  </a:lnTo>
                  <a:lnTo>
                    <a:pt x="980" y="0"/>
                  </a:lnTo>
                  <a:lnTo>
                    <a:pt x="987" y="0"/>
                  </a:lnTo>
                  <a:lnTo>
                    <a:pt x="994" y="0"/>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1" name="Freeform 134"/>
            <p:cNvSpPr>
              <a:spLocks/>
            </p:cNvSpPr>
            <p:nvPr/>
          </p:nvSpPr>
          <p:spPr bwMode="auto">
            <a:xfrm>
              <a:off x="1959" y="1560"/>
              <a:ext cx="1154" cy="1899"/>
            </a:xfrm>
            <a:custGeom>
              <a:avLst/>
              <a:gdLst>
                <a:gd name="T0" fmla="*/ 22 w 1154"/>
                <a:gd name="T1" fmla="*/ 1899 h 1899"/>
                <a:gd name="T2" fmla="*/ 43 w 1154"/>
                <a:gd name="T3" fmla="*/ 1899 h 1899"/>
                <a:gd name="T4" fmla="*/ 73 w 1154"/>
                <a:gd name="T5" fmla="*/ 1899 h 1899"/>
                <a:gd name="T6" fmla="*/ 102 w 1154"/>
                <a:gd name="T7" fmla="*/ 1899 h 1899"/>
                <a:gd name="T8" fmla="*/ 131 w 1154"/>
                <a:gd name="T9" fmla="*/ 1899 h 1899"/>
                <a:gd name="T10" fmla="*/ 153 w 1154"/>
                <a:gd name="T11" fmla="*/ 1899 h 1899"/>
                <a:gd name="T12" fmla="*/ 182 w 1154"/>
                <a:gd name="T13" fmla="*/ 1899 h 1899"/>
                <a:gd name="T14" fmla="*/ 212 w 1154"/>
                <a:gd name="T15" fmla="*/ 1899 h 1899"/>
                <a:gd name="T16" fmla="*/ 233 w 1154"/>
                <a:gd name="T17" fmla="*/ 1899 h 1899"/>
                <a:gd name="T18" fmla="*/ 263 w 1154"/>
                <a:gd name="T19" fmla="*/ 1899 h 1899"/>
                <a:gd name="T20" fmla="*/ 292 w 1154"/>
                <a:gd name="T21" fmla="*/ 1899 h 1899"/>
                <a:gd name="T22" fmla="*/ 321 w 1154"/>
                <a:gd name="T23" fmla="*/ 1899 h 1899"/>
                <a:gd name="T24" fmla="*/ 343 w 1154"/>
                <a:gd name="T25" fmla="*/ 1899 h 1899"/>
                <a:gd name="T26" fmla="*/ 372 w 1154"/>
                <a:gd name="T27" fmla="*/ 1899 h 1899"/>
                <a:gd name="T28" fmla="*/ 402 w 1154"/>
                <a:gd name="T29" fmla="*/ 1899 h 1899"/>
                <a:gd name="T30" fmla="*/ 424 w 1154"/>
                <a:gd name="T31" fmla="*/ 1899 h 1899"/>
                <a:gd name="T32" fmla="*/ 453 w 1154"/>
                <a:gd name="T33" fmla="*/ 1899 h 1899"/>
                <a:gd name="T34" fmla="*/ 482 w 1154"/>
                <a:gd name="T35" fmla="*/ 1899 h 1899"/>
                <a:gd name="T36" fmla="*/ 511 w 1154"/>
                <a:gd name="T37" fmla="*/ 1899 h 1899"/>
                <a:gd name="T38" fmla="*/ 533 w 1154"/>
                <a:gd name="T39" fmla="*/ 1899 h 1899"/>
                <a:gd name="T40" fmla="*/ 562 w 1154"/>
                <a:gd name="T41" fmla="*/ 1899 h 1899"/>
                <a:gd name="T42" fmla="*/ 592 w 1154"/>
                <a:gd name="T43" fmla="*/ 1899 h 1899"/>
                <a:gd name="T44" fmla="*/ 614 w 1154"/>
                <a:gd name="T45" fmla="*/ 1899 h 1899"/>
                <a:gd name="T46" fmla="*/ 643 w 1154"/>
                <a:gd name="T47" fmla="*/ 1899 h 1899"/>
                <a:gd name="T48" fmla="*/ 672 w 1154"/>
                <a:gd name="T49" fmla="*/ 1863 h 1899"/>
                <a:gd name="T50" fmla="*/ 701 w 1154"/>
                <a:gd name="T51" fmla="*/ 1757 h 1899"/>
                <a:gd name="T52" fmla="*/ 723 w 1154"/>
                <a:gd name="T53" fmla="*/ 1658 h 1899"/>
                <a:gd name="T54" fmla="*/ 752 w 1154"/>
                <a:gd name="T55" fmla="*/ 1552 h 1899"/>
                <a:gd name="T56" fmla="*/ 782 w 1154"/>
                <a:gd name="T57" fmla="*/ 1445 h 1899"/>
                <a:gd name="T58" fmla="*/ 804 w 1154"/>
                <a:gd name="T59" fmla="*/ 1339 h 1899"/>
                <a:gd name="T60" fmla="*/ 833 w 1154"/>
                <a:gd name="T61" fmla="*/ 1233 h 1899"/>
                <a:gd name="T62" fmla="*/ 862 w 1154"/>
                <a:gd name="T63" fmla="*/ 1126 h 1899"/>
                <a:gd name="T64" fmla="*/ 891 w 1154"/>
                <a:gd name="T65" fmla="*/ 1020 h 1899"/>
                <a:gd name="T66" fmla="*/ 913 w 1154"/>
                <a:gd name="T67" fmla="*/ 914 h 1899"/>
                <a:gd name="T68" fmla="*/ 942 w 1154"/>
                <a:gd name="T69" fmla="*/ 808 h 1899"/>
                <a:gd name="T70" fmla="*/ 972 w 1154"/>
                <a:gd name="T71" fmla="*/ 701 h 1899"/>
                <a:gd name="T72" fmla="*/ 1001 w 1154"/>
                <a:gd name="T73" fmla="*/ 595 h 1899"/>
                <a:gd name="T74" fmla="*/ 1023 w 1154"/>
                <a:gd name="T75" fmla="*/ 496 h 1899"/>
                <a:gd name="T76" fmla="*/ 1052 w 1154"/>
                <a:gd name="T77" fmla="*/ 389 h 1899"/>
                <a:gd name="T78" fmla="*/ 1081 w 1154"/>
                <a:gd name="T79" fmla="*/ 283 h 1899"/>
                <a:gd name="T80" fmla="*/ 1103 w 1154"/>
                <a:gd name="T81" fmla="*/ 177 h 1899"/>
                <a:gd name="T82" fmla="*/ 1132 w 1154"/>
                <a:gd name="T83" fmla="*/ 70 h 18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1899"/>
                <a:gd name="T128" fmla="*/ 1154 w 1154"/>
                <a:gd name="T129" fmla="*/ 1899 h 18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1899">
                  <a:moveTo>
                    <a:pt x="0" y="1899"/>
                  </a:moveTo>
                  <a:lnTo>
                    <a:pt x="7" y="1899"/>
                  </a:lnTo>
                  <a:lnTo>
                    <a:pt x="22" y="1899"/>
                  </a:lnTo>
                  <a:lnTo>
                    <a:pt x="29" y="1899"/>
                  </a:lnTo>
                  <a:lnTo>
                    <a:pt x="36" y="1899"/>
                  </a:lnTo>
                  <a:lnTo>
                    <a:pt x="43" y="1899"/>
                  </a:lnTo>
                  <a:lnTo>
                    <a:pt x="58" y="1899"/>
                  </a:lnTo>
                  <a:lnTo>
                    <a:pt x="65" y="1899"/>
                  </a:lnTo>
                  <a:lnTo>
                    <a:pt x="73" y="1899"/>
                  </a:lnTo>
                  <a:lnTo>
                    <a:pt x="80" y="1899"/>
                  </a:lnTo>
                  <a:lnTo>
                    <a:pt x="95" y="1899"/>
                  </a:lnTo>
                  <a:lnTo>
                    <a:pt x="102" y="1899"/>
                  </a:lnTo>
                  <a:lnTo>
                    <a:pt x="109" y="1899"/>
                  </a:lnTo>
                  <a:lnTo>
                    <a:pt x="117" y="1899"/>
                  </a:lnTo>
                  <a:lnTo>
                    <a:pt x="131" y="1899"/>
                  </a:lnTo>
                  <a:lnTo>
                    <a:pt x="138" y="1899"/>
                  </a:lnTo>
                  <a:lnTo>
                    <a:pt x="146" y="1899"/>
                  </a:lnTo>
                  <a:lnTo>
                    <a:pt x="153" y="1899"/>
                  </a:lnTo>
                  <a:lnTo>
                    <a:pt x="160" y="1899"/>
                  </a:lnTo>
                  <a:lnTo>
                    <a:pt x="175" y="1899"/>
                  </a:lnTo>
                  <a:lnTo>
                    <a:pt x="182" y="1899"/>
                  </a:lnTo>
                  <a:lnTo>
                    <a:pt x="190" y="1899"/>
                  </a:lnTo>
                  <a:lnTo>
                    <a:pt x="197" y="1899"/>
                  </a:lnTo>
                  <a:lnTo>
                    <a:pt x="212" y="1899"/>
                  </a:lnTo>
                  <a:lnTo>
                    <a:pt x="219" y="1899"/>
                  </a:lnTo>
                  <a:lnTo>
                    <a:pt x="226" y="1899"/>
                  </a:lnTo>
                  <a:lnTo>
                    <a:pt x="233" y="1899"/>
                  </a:lnTo>
                  <a:lnTo>
                    <a:pt x="248" y="1899"/>
                  </a:lnTo>
                  <a:lnTo>
                    <a:pt x="255" y="1899"/>
                  </a:lnTo>
                  <a:lnTo>
                    <a:pt x="263" y="1899"/>
                  </a:lnTo>
                  <a:lnTo>
                    <a:pt x="270" y="1899"/>
                  </a:lnTo>
                  <a:lnTo>
                    <a:pt x="285" y="1899"/>
                  </a:lnTo>
                  <a:lnTo>
                    <a:pt x="292" y="1899"/>
                  </a:lnTo>
                  <a:lnTo>
                    <a:pt x="299" y="1899"/>
                  </a:lnTo>
                  <a:lnTo>
                    <a:pt x="307" y="1899"/>
                  </a:lnTo>
                  <a:lnTo>
                    <a:pt x="321" y="1899"/>
                  </a:lnTo>
                  <a:lnTo>
                    <a:pt x="329" y="1899"/>
                  </a:lnTo>
                  <a:lnTo>
                    <a:pt x="336" y="1899"/>
                  </a:lnTo>
                  <a:lnTo>
                    <a:pt x="343" y="1899"/>
                  </a:lnTo>
                  <a:lnTo>
                    <a:pt x="358" y="1899"/>
                  </a:lnTo>
                  <a:lnTo>
                    <a:pt x="365" y="1899"/>
                  </a:lnTo>
                  <a:lnTo>
                    <a:pt x="372" y="1899"/>
                  </a:lnTo>
                  <a:lnTo>
                    <a:pt x="380" y="1899"/>
                  </a:lnTo>
                  <a:lnTo>
                    <a:pt x="387" y="1899"/>
                  </a:lnTo>
                  <a:lnTo>
                    <a:pt x="402" y="1899"/>
                  </a:lnTo>
                  <a:lnTo>
                    <a:pt x="409" y="1899"/>
                  </a:lnTo>
                  <a:lnTo>
                    <a:pt x="416" y="1899"/>
                  </a:lnTo>
                  <a:lnTo>
                    <a:pt x="424" y="1899"/>
                  </a:lnTo>
                  <a:lnTo>
                    <a:pt x="438" y="1899"/>
                  </a:lnTo>
                  <a:lnTo>
                    <a:pt x="445" y="1899"/>
                  </a:lnTo>
                  <a:lnTo>
                    <a:pt x="453" y="1899"/>
                  </a:lnTo>
                  <a:lnTo>
                    <a:pt x="460" y="1899"/>
                  </a:lnTo>
                  <a:lnTo>
                    <a:pt x="475" y="1899"/>
                  </a:lnTo>
                  <a:lnTo>
                    <a:pt x="482" y="1899"/>
                  </a:lnTo>
                  <a:lnTo>
                    <a:pt x="489" y="1899"/>
                  </a:lnTo>
                  <a:lnTo>
                    <a:pt x="497" y="1899"/>
                  </a:lnTo>
                  <a:lnTo>
                    <a:pt x="511" y="1899"/>
                  </a:lnTo>
                  <a:lnTo>
                    <a:pt x="519" y="1899"/>
                  </a:lnTo>
                  <a:lnTo>
                    <a:pt x="526" y="1899"/>
                  </a:lnTo>
                  <a:lnTo>
                    <a:pt x="533" y="1899"/>
                  </a:lnTo>
                  <a:lnTo>
                    <a:pt x="548" y="1899"/>
                  </a:lnTo>
                  <a:lnTo>
                    <a:pt x="555" y="1899"/>
                  </a:lnTo>
                  <a:lnTo>
                    <a:pt x="562" y="1899"/>
                  </a:lnTo>
                  <a:lnTo>
                    <a:pt x="570" y="1899"/>
                  </a:lnTo>
                  <a:lnTo>
                    <a:pt x="584" y="1899"/>
                  </a:lnTo>
                  <a:lnTo>
                    <a:pt x="592" y="1899"/>
                  </a:lnTo>
                  <a:lnTo>
                    <a:pt x="599" y="1899"/>
                  </a:lnTo>
                  <a:lnTo>
                    <a:pt x="606" y="1899"/>
                  </a:lnTo>
                  <a:lnTo>
                    <a:pt x="614" y="1899"/>
                  </a:lnTo>
                  <a:lnTo>
                    <a:pt x="628" y="1899"/>
                  </a:lnTo>
                  <a:lnTo>
                    <a:pt x="635" y="1899"/>
                  </a:lnTo>
                  <a:lnTo>
                    <a:pt x="643" y="1899"/>
                  </a:lnTo>
                  <a:lnTo>
                    <a:pt x="650" y="1899"/>
                  </a:lnTo>
                  <a:lnTo>
                    <a:pt x="665" y="1899"/>
                  </a:lnTo>
                  <a:lnTo>
                    <a:pt x="672" y="1863"/>
                  </a:lnTo>
                  <a:lnTo>
                    <a:pt x="679" y="1828"/>
                  </a:lnTo>
                  <a:lnTo>
                    <a:pt x="687" y="1793"/>
                  </a:lnTo>
                  <a:lnTo>
                    <a:pt x="701" y="1757"/>
                  </a:lnTo>
                  <a:lnTo>
                    <a:pt x="709" y="1729"/>
                  </a:lnTo>
                  <a:lnTo>
                    <a:pt x="716" y="1693"/>
                  </a:lnTo>
                  <a:lnTo>
                    <a:pt x="723" y="1658"/>
                  </a:lnTo>
                  <a:lnTo>
                    <a:pt x="738" y="1623"/>
                  </a:lnTo>
                  <a:lnTo>
                    <a:pt x="745" y="1587"/>
                  </a:lnTo>
                  <a:lnTo>
                    <a:pt x="752" y="1552"/>
                  </a:lnTo>
                  <a:lnTo>
                    <a:pt x="760" y="1516"/>
                  </a:lnTo>
                  <a:lnTo>
                    <a:pt x="774" y="1481"/>
                  </a:lnTo>
                  <a:lnTo>
                    <a:pt x="782" y="1445"/>
                  </a:lnTo>
                  <a:lnTo>
                    <a:pt x="789" y="1410"/>
                  </a:lnTo>
                  <a:lnTo>
                    <a:pt x="796" y="1374"/>
                  </a:lnTo>
                  <a:lnTo>
                    <a:pt x="804" y="1339"/>
                  </a:lnTo>
                  <a:lnTo>
                    <a:pt x="818" y="1304"/>
                  </a:lnTo>
                  <a:lnTo>
                    <a:pt x="825" y="1268"/>
                  </a:lnTo>
                  <a:lnTo>
                    <a:pt x="833" y="1233"/>
                  </a:lnTo>
                  <a:lnTo>
                    <a:pt x="840" y="1197"/>
                  </a:lnTo>
                  <a:lnTo>
                    <a:pt x="855" y="1162"/>
                  </a:lnTo>
                  <a:lnTo>
                    <a:pt x="862" y="1126"/>
                  </a:lnTo>
                  <a:lnTo>
                    <a:pt x="869" y="1091"/>
                  </a:lnTo>
                  <a:lnTo>
                    <a:pt x="877" y="1056"/>
                  </a:lnTo>
                  <a:lnTo>
                    <a:pt x="891" y="1020"/>
                  </a:lnTo>
                  <a:lnTo>
                    <a:pt x="899" y="985"/>
                  </a:lnTo>
                  <a:lnTo>
                    <a:pt x="906" y="949"/>
                  </a:lnTo>
                  <a:lnTo>
                    <a:pt x="913" y="914"/>
                  </a:lnTo>
                  <a:lnTo>
                    <a:pt x="928" y="878"/>
                  </a:lnTo>
                  <a:lnTo>
                    <a:pt x="935" y="843"/>
                  </a:lnTo>
                  <a:lnTo>
                    <a:pt x="942" y="808"/>
                  </a:lnTo>
                  <a:lnTo>
                    <a:pt x="950" y="772"/>
                  </a:lnTo>
                  <a:lnTo>
                    <a:pt x="964" y="737"/>
                  </a:lnTo>
                  <a:lnTo>
                    <a:pt x="972" y="701"/>
                  </a:lnTo>
                  <a:lnTo>
                    <a:pt x="979" y="666"/>
                  </a:lnTo>
                  <a:lnTo>
                    <a:pt x="986" y="630"/>
                  </a:lnTo>
                  <a:lnTo>
                    <a:pt x="1001" y="595"/>
                  </a:lnTo>
                  <a:lnTo>
                    <a:pt x="1008" y="559"/>
                  </a:lnTo>
                  <a:lnTo>
                    <a:pt x="1016" y="531"/>
                  </a:lnTo>
                  <a:lnTo>
                    <a:pt x="1023" y="496"/>
                  </a:lnTo>
                  <a:lnTo>
                    <a:pt x="1030" y="460"/>
                  </a:lnTo>
                  <a:lnTo>
                    <a:pt x="1045" y="425"/>
                  </a:lnTo>
                  <a:lnTo>
                    <a:pt x="1052" y="389"/>
                  </a:lnTo>
                  <a:lnTo>
                    <a:pt x="1059" y="354"/>
                  </a:lnTo>
                  <a:lnTo>
                    <a:pt x="1067" y="319"/>
                  </a:lnTo>
                  <a:lnTo>
                    <a:pt x="1081" y="283"/>
                  </a:lnTo>
                  <a:lnTo>
                    <a:pt x="1089" y="248"/>
                  </a:lnTo>
                  <a:lnTo>
                    <a:pt x="1096" y="212"/>
                  </a:lnTo>
                  <a:lnTo>
                    <a:pt x="1103" y="177"/>
                  </a:lnTo>
                  <a:lnTo>
                    <a:pt x="1118" y="141"/>
                  </a:lnTo>
                  <a:lnTo>
                    <a:pt x="1125" y="106"/>
                  </a:lnTo>
                  <a:lnTo>
                    <a:pt x="1132" y="70"/>
                  </a:lnTo>
                  <a:lnTo>
                    <a:pt x="1140" y="35"/>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9572" name="Freeform 135"/>
            <p:cNvSpPr>
              <a:spLocks/>
            </p:cNvSpPr>
            <p:nvPr/>
          </p:nvSpPr>
          <p:spPr bwMode="auto">
            <a:xfrm>
              <a:off x="3113" y="681"/>
              <a:ext cx="1148" cy="879"/>
            </a:xfrm>
            <a:custGeom>
              <a:avLst/>
              <a:gdLst>
                <a:gd name="T0" fmla="*/ 15 w 1148"/>
                <a:gd name="T1" fmla="*/ 808 h 879"/>
                <a:gd name="T2" fmla="*/ 44 w 1148"/>
                <a:gd name="T3" fmla="*/ 701 h 879"/>
                <a:gd name="T4" fmla="*/ 73 w 1148"/>
                <a:gd name="T5" fmla="*/ 595 h 879"/>
                <a:gd name="T6" fmla="*/ 95 w 1148"/>
                <a:gd name="T7" fmla="*/ 489 h 879"/>
                <a:gd name="T8" fmla="*/ 125 w 1148"/>
                <a:gd name="T9" fmla="*/ 383 h 879"/>
                <a:gd name="T10" fmla="*/ 154 w 1148"/>
                <a:gd name="T11" fmla="*/ 276 h 879"/>
                <a:gd name="T12" fmla="*/ 176 w 1148"/>
                <a:gd name="T13" fmla="*/ 177 h 879"/>
                <a:gd name="T14" fmla="*/ 205 w 1148"/>
                <a:gd name="T15" fmla="*/ 71 h 879"/>
                <a:gd name="T16" fmla="*/ 234 w 1148"/>
                <a:gd name="T17" fmla="*/ 0 h 879"/>
                <a:gd name="T18" fmla="*/ 263 w 1148"/>
                <a:gd name="T19" fmla="*/ 0 h 879"/>
                <a:gd name="T20" fmla="*/ 285 w 1148"/>
                <a:gd name="T21" fmla="*/ 0 h 879"/>
                <a:gd name="T22" fmla="*/ 315 w 1148"/>
                <a:gd name="T23" fmla="*/ 0 h 879"/>
                <a:gd name="T24" fmla="*/ 344 w 1148"/>
                <a:gd name="T25" fmla="*/ 0 h 879"/>
                <a:gd name="T26" fmla="*/ 366 w 1148"/>
                <a:gd name="T27" fmla="*/ 0 h 879"/>
                <a:gd name="T28" fmla="*/ 395 w 1148"/>
                <a:gd name="T29" fmla="*/ 0 h 879"/>
                <a:gd name="T30" fmla="*/ 424 w 1148"/>
                <a:gd name="T31" fmla="*/ 0 h 879"/>
                <a:gd name="T32" fmla="*/ 454 w 1148"/>
                <a:gd name="T33" fmla="*/ 0 h 879"/>
                <a:gd name="T34" fmla="*/ 475 w 1148"/>
                <a:gd name="T35" fmla="*/ 0 h 879"/>
                <a:gd name="T36" fmla="*/ 505 w 1148"/>
                <a:gd name="T37" fmla="*/ 0 h 879"/>
                <a:gd name="T38" fmla="*/ 534 w 1148"/>
                <a:gd name="T39" fmla="*/ 0 h 879"/>
                <a:gd name="T40" fmla="*/ 556 w 1148"/>
                <a:gd name="T41" fmla="*/ 0 h 879"/>
                <a:gd name="T42" fmla="*/ 585 w 1148"/>
                <a:gd name="T43" fmla="*/ 0 h 879"/>
                <a:gd name="T44" fmla="*/ 614 w 1148"/>
                <a:gd name="T45" fmla="*/ 0 h 879"/>
                <a:gd name="T46" fmla="*/ 644 w 1148"/>
                <a:gd name="T47" fmla="*/ 0 h 879"/>
                <a:gd name="T48" fmla="*/ 665 w 1148"/>
                <a:gd name="T49" fmla="*/ 0 h 879"/>
                <a:gd name="T50" fmla="*/ 695 w 1148"/>
                <a:gd name="T51" fmla="*/ 0 h 879"/>
                <a:gd name="T52" fmla="*/ 724 w 1148"/>
                <a:gd name="T53" fmla="*/ 0 h 879"/>
                <a:gd name="T54" fmla="*/ 746 w 1148"/>
                <a:gd name="T55" fmla="*/ 0 h 879"/>
                <a:gd name="T56" fmla="*/ 775 w 1148"/>
                <a:gd name="T57" fmla="*/ 0 h 879"/>
                <a:gd name="T58" fmla="*/ 804 w 1148"/>
                <a:gd name="T59" fmla="*/ 0 h 879"/>
                <a:gd name="T60" fmla="*/ 834 w 1148"/>
                <a:gd name="T61" fmla="*/ 0 h 879"/>
                <a:gd name="T62" fmla="*/ 855 w 1148"/>
                <a:gd name="T63" fmla="*/ 0 h 879"/>
                <a:gd name="T64" fmla="*/ 885 w 1148"/>
                <a:gd name="T65" fmla="*/ 0 h 879"/>
                <a:gd name="T66" fmla="*/ 914 w 1148"/>
                <a:gd name="T67" fmla="*/ 0 h 879"/>
                <a:gd name="T68" fmla="*/ 943 w 1148"/>
                <a:gd name="T69" fmla="*/ 0 h 879"/>
                <a:gd name="T70" fmla="*/ 965 w 1148"/>
                <a:gd name="T71" fmla="*/ 0 h 879"/>
                <a:gd name="T72" fmla="*/ 994 w 1148"/>
                <a:gd name="T73" fmla="*/ 0 h 879"/>
                <a:gd name="T74" fmla="*/ 1024 w 1148"/>
                <a:gd name="T75" fmla="*/ 0 h 879"/>
                <a:gd name="T76" fmla="*/ 1046 w 1148"/>
                <a:gd name="T77" fmla="*/ 0 h 879"/>
                <a:gd name="T78" fmla="*/ 1075 w 1148"/>
                <a:gd name="T79" fmla="*/ 0 h 879"/>
                <a:gd name="T80" fmla="*/ 1104 w 1148"/>
                <a:gd name="T81" fmla="*/ 0 h 879"/>
                <a:gd name="T82" fmla="*/ 1133 w 1148"/>
                <a:gd name="T83" fmla="*/ 0 h 8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879"/>
                <a:gd name="T128" fmla="*/ 1148 w 1148"/>
                <a:gd name="T129" fmla="*/ 879 h 8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879">
                  <a:moveTo>
                    <a:pt x="0" y="879"/>
                  </a:moveTo>
                  <a:lnTo>
                    <a:pt x="8" y="843"/>
                  </a:lnTo>
                  <a:lnTo>
                    <a:pt x="15" y="808"/>
                  </a:lnTo>
                  <a:lnTo>
                    <a:pt x="22" y="772"/>
                  </a:lnTo>
                  <a:lnTo>
                    <a:pt x="37" y="737"/>
                  </a:lnTo>
                  <a:lnTo>
                    <a:pt x="44" y="701"/>
                  </a:lnTo>
                  <a:lnTo>
                    <a:pt x="52" y="666"/>
                  </a:lnTo>
                  <a:lnTo>
                    <a:pt x="59" y="631"/>
                  </a:lnTo>
                  <a:lnTo>
                    <a:pt x="73" y="595"/>
                  </a:lnTo>
                  <a:lnTo>
                    <a:pt x="81" y="560"/>
                  </a:lnTo>
                  <a:lnTo>
                    <a:pt x="88" y="524"/>
                  </a:lnTo>
                  <a:lnTo>
                    <a:pt x="95" y="489"/>
                  </a:lnTo>
                  <a:lnTo>
                    <a:pt x="103" y="453"/>
                  </a:lnTo>
                  <a:lnTo>
                    <a:pt x="117" y="418"/>
                  </a:lnTo>
                  <a:lnTo>
                    <a:pt x="125" y="383"/>
                  </a:lnTo>
                  <a:lnTo>
                    <a:pt x="132" y="347"/>
                  </a:lnTo>
                  <a:lnTo>
                    <a:pt x="139" y="312"/>
                  </a:lnTo>
                  <a:lnTo>
                    <a:pt x="154" y="276"/>
                  </a:lnTo>
                  <a:lnTo>
                    <a:pt x="161" y="241"/>
                  </a:lnTo>
                  <a:lnTo>
                    <a:pt x="168" y="205"/>
                  </a:lnTo>
                  <a:lnTo>
                    <a:pt x="176" y="177"/>
                  </a:lnTo>
                  <a:lnTo>
                    <a:pt x="190" y="142"/>
                  </a:lnTo>
                  <a:lnTo>
                    <a:pt x="198" y="106"/>
                  </a:lnTo>
                  <a:lnTo>
                    <a:pt x="205" y="71"/>
                  </a:lnTo>
                  <a:lnTo>
                    <a:pt x="212" y="35"/>
                  </a:lnTo>
                  <a:lnTo>
                    <a:pt x="227" y="0"/>
                  </a:lnTo>
                  <a:lnTo>
                    <a:pt x="234" y="0"/>
                  </a:lnTo>
                  <a:lnTo>
                    <a:pt x="242" y="0"/>
                  </a:lnTo>
                  <a:lnTo>
                    <a:pt x="249" y="0"/>
                  </a:lnTo>
                  <a:lnTo>
                    <a:pt x="263" y="0"/>
                  </a:lnTo>
                  <a:lnTo>
                    <a:pt x="271" y="0"/>
                  </a:lnTo>
                  <a:lnTo>
                    <a:pt x="278" y="0"/>
                  </a:lnTo>
                  <a:lnTo>
                    <a:pt x="285" y="0"/>
                  </a:lnTo>
                  <a:lnTo>
                    <a:pt x="300" y="0"/>
                  </a:lnTo>
                  <a:lnTo>
                    <a:pt x="307" y="0"/>
                  </a:lnTo>
                  <a:lnTo>
                    <a:pt x="315" y="0"/>
                  </a:lnTo>
                  <a:lnTo>
                    <a:pt x="322" y="0"/>
                  </a:lnTo>
                  <a:lnTo>
                    <a:pt x="329" y="0"/>
                  </a:lnTo>
                  <a:lnTo>
                    <a:pt x="344" y="0"/>
                  </a:lnTo>
                  <a:lnTo>
                    <a:pt x="351" y="0"/>
                  </a:lnTo>
                  <a:lnTo>
                    <a:pt x="358" y="0"/>
                  </a:lnTo>
                  <a:lnTo>
                    <a:pt x="366" y="0"/>
                  </a:lnTo>
                  <a:lnTo>
                    <a:pt x="380" y="0"/>
                  </a:lnTo>
                  <a:lnTo>
                    <a:pt x="388" y="0"/>
                  </a:lnTo>
                  <a:lnTo>
                    <a:pt x="395" y="0"/>
                  </a:lnTo>
                  <a:lnTo>
                    <a:pt x="402" y="0"/>
                  </a:lnTo>
                  <a:lnTo>
                    <a:pt x="417" y="0"/>
                  </a:lnTo>
                  <a:lnTo>
                    <a:pt x="424" y="0"/>
                  </a:lnTo>
                  <a:lnTo>
                    <a:pt x="432" y="0"/>
                  </a:lnTo>
                  <a:lnTo>
                    <a:pt x="439" y="0"/>
                  </a:lnTo>
                  <a:lnTo>
                    <a:pt x="454" y="0"/>
                  </a:lnTo>
                  <a:lnTo>
                    <a:pt x="461" y="0"/>
                  </a:lnTo>
                  <a:lnTo>
                    <a:pt x="468" y="0"/>
                  </a:lnTo>
                  <a:lnTo>
                    <a:pt x="475" y="0"/>
                  </a:lnTo>
                  <a:lnTo>
                    <a:pt x="490" y="0"/>
                  </a:lnTo>
                  <a:lnTo>
                    <a:pt x="497" y="0"/>
                  </a:lnTo>
                  <a:lnTo>
                    <a:pt x="505" y="0"/>
                  </a:lnTo>
                  <a:lnTo>
                    <a:pt x="512" y="0"/>
                  </a:lnTo>
                  <a:lnTo>
                    <a:pt x="519" y="0"/>
                  </a:lnTo>
                  <a:lnTo>
                    <a:pt x="534" y="0"/>
                  </a:lnTo>
                  <a:lnTo>
                    <a:pt x="541" y="0"/>
                  </a:lnTo>
                  <a:lnTo>
                    <a:pt x="549" y="0"/>
                  </a:lnTo>
                  <a:lnTo>
                    <a:pt x="556" y="0"/>
                  </a:lnTo>
                  <a:lnTo>
                    <a:pt x="570" y="0"/>
                  </a:lnTo>
                  <a:lnTo>
                    <a:pt x="578" y="0"/>
                  </a:lnTo>
                  <a:lnTo>
                    <a:pt x="585" y="0"/>
                  </a:lnTo>
                  <a:lnTo>
                    <a:pt x="592" y="0"/>
                  </a:lnTo>
                  <a:lnTo>
                    <a:pt x="607" y="0"/>
                  </a:lnTo>
                  <a:lnTo>
                    <a:pt x="614" y="0"/>
                  </a:lnTo>
                  <a:lnTo>
                    <a:pt x="622" y="0"/>
                  </a:lnTo>
                  <a:lnTo>
                    <a:pt x="629" y="0"/>
                  </a:lnTo>
                  <a:lnTo>
                    <a:pt x="644" y="0"/>
                  </a:lnTo>
                  <a:lnTo>
                    <a:pt x="651" y="0"/>
                  </a:lnTo>
                  <a:lnTo>
                    <a:pt x="658" y="0"/>
                  </a:lnTo>
                  <a:lnTo>
                    <a:pt x="665" y="0"/>
                  </a:lnTo>
                  <a:lnTo>
                    <a:pt x="680" y="0"/>
                  </a:lnTo>
                  <a:lnTo>
                    <a:pt x="687" y="0"/>
                  </a:lnTo>
                  <a:lnTo>
                    <a:pt x="695" y="0"/>
                  </a:lnTo>
                  <a:lnTo>
                    <a:pt x="702" y="0"/>
                  </a:lnTo>
                  <a:lnTo>
                    <a:pt x="717" y="0"/>
                  </a:lnTo>
                  <a:lnTo>
                    <a:pt x="724" y="0"/>
                  </a:lnTo>
                  <a:lnTo>
                    <a:pt x="731" y="0"/>
                  </a:lnTo>
                  <a:lnTo>
                    <a:pt x="739" y="0"/>
                  </a:lnTo>
                  <a:lnTo>
                    <a:pt x="746" y="0"/>
                  </a:lnTo>
                  <a:lnTo>
                    <a:pt x="760" y="0"/>
                  </a:lnTo>
                  <a:lnTo>
                    <a:pt x="768" y="0"/>
                  </a:lnTo>
                  <a:lnTo>
                    <a:pt x="775" y="0"/>
                  </a:lnTo>
                  <a:lnTo>
                    <a:pt x="782" y="0"/>
                  </a:lnTo>
                  <a:lnTo>
                    <a:pt x="797" y="0"/>
                  </a:lnTo>
                  <a:lnTo>
                    <a:pt x="804" y="0"/>
                  </a:lnTo>
                  <a:lnTo>
                    <a:pt x="812" y="0"/>
                  </a:lnTo>
                  <a:lnTo>
                    <a:pt x="819" y="0"/>
                  </a:lnTo>
                  <a:lnTo>
                    <a:pt x="834" y="0"/>
                  </a:lnTo>
                  <a:lnTo>
                    <a:pt x="841" y="0"/>
                  </a:lnTo>
                  <a:lnTo>
                    <a:pt x="848" y="0"/>
                  </a:lnTo>
                  <a:lnTo>
                    <a:pt x="855" y="0"/>
                  </a:lnTo>
                  <a:lnTo>
                    <a:pt x="870" y="0"/>
                  </a:lnTo>
                  <a:lnTo>
                    <a:pt x="877" y="0"/>
                  </a:lnTo>
                  <a:lnTo>
                    <a:pt x="885" y="0"/>
                  </a:lnTo>
                  <a:lnTo>
                    <a:pt x="892" y="0"/>
                  </a:lnTo>
                  <a:lnTo>
                    <a:pt x="907" y="0"/>
                  </a:lnTo>
                  <a:lnTo>
                    <a:pt x="914" y="0"/>
                  </a:lnTo>
                  <a:lnTo>
                    <a:pt x="921" y="0"/>
                  </a:lnTo>
                  <a:lnTo>
                    <a:pt x="929" y="0"/>
                  </a:lnTo>
                  <a:lnTo>
                    <a:pt x="943" y="0"/>
                  </a:lnTo>
                  <a:lnTo>
                    <a:pt x="950" y="0"/>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3" name="Freeform 136"/>
            <p:cNvSpPr>
              <a:spLocks/>
            </p:cNvSpPr>
            <p:nvPr/>
          </p:nvSpPr>
          <p:spPr bwMode="auto">
            <a:xfrm>
              <a:off x="4261" y="681"/>
              <a:ext cx="891" cy="1"/>
            </a:xfrm>
            <a:custGeom>
              <a:avLst/>
              <a:gdLst>
                <a:gd name="T0" fmla="*/ 7 w 891"/>
                <a:gd name="T1" fmla="*/ 0 h 1"/>
                <a:gd name="T2" fmla="*/ 29 w 891"/>
                <a:gd name="T3" fmla="*/ 0 h 1"/>
                <a:gd name="T4" fmla="*/ 44 w 891"/>
                <a:gd name="T5" fmla="*/ 0 h 1"/>
                <a:gd name="T6" fmla="*/ 66 w 891"/>
                <a:gd name="T7" fmla="*/ 0 h 1"/>
                <a:gd name="T8" fmla="*/ 80 w 891"/>
                <a:gd name="T9" fmla="*/ 0 h 1"/>
                <a:gd name="T10" fmla="*/ 102 w 891"/>
                <a:gd name="T11" fmla="*/ 0 h 1"/>
                <a:gd name="T12" fmla="*/ 117 w 891"/>
                <a:gd name="T13" fmla="*/ 0 h 1"/>
                <a:gd name="T14" fmla="*/ 139 w 891"/>
                <a:gd name="T15" fmla="*/ 0 h 1"/>
                <a:gd name="T16" fmla="*/ 153 w 891"/>
                <a:gd name="T17" fmla="*/ 0 h 1"/>
                <a:gd name="T18" fmla="*/ 175 w 891"/>
                <a:gd name="T19" fmla="*/ 0 h 1"/>
                <a:gd name="T20" fmla="*/ 190 w 891"/>
                <a:gd name="T21" fmla="*/ 0 h 1"/>
                <a:gd name="T22" fmla="*/ 212 w 891"/>
                <a:gd name="T23" fmla="*/ 0 h 1"/>
                <a:gd name="T24" fmla="*/ 226 w 891"/>
                <a:gd name="T25" fmla="*/ 0 h 1"/>
                <a:gd name="T26" fmla="*/ 241 w 891"/>
                <a:gd name="T27" fmla="*/ 0 h 1"/>
                <a:gd name="T28" fmla="*/ 263 w 891"/>
                <a:gd name="T29" fmla="*/ 0 h 1"/>
                <a:gd name="T30" fmla="*/ 278 w 891"/>
                <a:gd name="T31" fmla="*/ 0 h 1"/>
                <a:gd name="T32" fmla="*/ 299 w 891"/>
                <a:gd name="T33" fmla="*/ 0 h 1"/>
                <a:gd name="T34" fmla="*/ 314 w 891"/>
                <a:gd name="T35" fmla="*/ 0 h 1"/>
                <a:gd name="T36" fmla="*/ 336 w 891"/>
                <a:gd name="T37" fmla="*/ 0 h 1"/>
                <a:gd name="T38" fmla="*/ 351 w 891"/>
                <a:gd name="T39" fmla="*/ 0 h 1"/>
                <a:gd name="T40" fmla="*/ 373 w 891"/>
                <a:gd name="T41" fmla="*/ 0 h 1"/>
                <a:gd name="T42" fmla="*/ 387 w 891"/>
                <a:gd name="T43" fmla="*/ 0 h 1"/>
                <a:gd name="T44" fmla="*/ 409 w 891"/>
                <a:gd name="T45" fmla="*/ 0 h 1"/>
                <a:gd name="T46" fmla="*/ 424 w 891"/>
                <a:gd name="T47" fmla="*/ 0 h 1"/>
                <a:gd name="T48" fmla="*/ 446 w 891"/>
                <a:gd name="T49" fmla="*/ 0 h 1"/>
                <a:gd name="T50" fmla="*/ 460 w 891"/>
                <a:gd name="T51" fmla="*/ 0 h 1"/>
                <a:gd name="T52" fmla="*/ 482 w 891"/>
                <a:gd name="T53" fmla="*/ 0 h 1"/>
                <a:gd name="T54" fmla="*/ 497 w 891"/>
                <a:gd name="T55" fmla="*/ 0 h 1"/>
                <a:gd name="T56" fmla="*/ 519 w 891"/>
                <a:gd name="T57" fmla="*/ 0 h 1"/>
                <a:gd name="T58" fmla="*/ 533 w 891"/>
                <a:gd name="T59" fmla="*/ 0 h 1"/>
                <a:gd name="T60" fmla="*/ 555 w 891"/>
                <a:gd name="T61" fmla="*/ 0 h 1"/>
                <a:gd name="T62" fmla="*/ 570 w 891"/>
                <a:gd name="T63" fmla="*/ 0 h 1"/>
                <a:gd name="T64" fmla="*/ 592 w 891"/>
                <a:gd name="T65" fmla="*/ 0 h 1"/>
                <a:gd name="T66" fmla="*/ 606 w 891"/>
                <a:gd name="T67" fmla="*/ 0 h 1"/>
                <a:gd name="T68" fmla="*/ 628 w 891"/>
                <a:gd name="T69" fmla="*/ 0 h 1"/>
                <a:gd name="T70" fmla="*/ 643 w 891"/>
                <a:gd name="T71" fmla="*/ 0 h 1"/>
                <a:gd name="T72" fmla="*/ 665 w 891"/>
                <a:gd name="T73" fmla="*/ 0 h 1"/>
                <a:gd name="T74" fmla="*/ 680 w 891"/>
                <a:gd name="T75" fmla="*/ 0 h 1"/>
                <a:gd name="T76" fmla="*/ 694 w 891"/>
                <a:gd name="T77" fmla="*/ 0 h 1"/>
                <a:gd name="T78" fmla="*/ 716 w 891"/>
                <a:gd name="T79" fmla="*/ 0 h 1"/>
                <a:gd name="T80" fmla="*/ 731 w 891"/>
                <a:gd name="T81" fmla="*/ 0 h 1"/>
                <a:gd name="T82" fmla="*/ 753 w 891"/>
                <a:gd name="T83" fmla="*/ 0 h 1"/>
                <a:gd name="T84" fmla="*/ 767 w 891"/>
                <a:gd name="T85" fmla="*/ 0 h 1"/>
                <a:gd name="T86" fmla="*/ 789 w 891"/>
                <a:gd name="T87" fmla="*/ 0 h 1"/>
                <a:gd name="T88" fmla="*/ 804 w 891"/>
                <a:gd name="T89" fmla="*/ 0 h 1"/>
                <a:gd name="T90" fmla="*/ 826 w 891"/>
                <a:gd name="T91" fmla="*/ 0 h 1"/>
                <a:gd name="T92" fmla="*/ 840 w 891"/>
                <a:gd name="T93" fmla="*/ 0 h 1"/>
                <a:gd name="T94" fmla="*/ 862 w 891"/>
                <a:gd name="T95" fmla="*/ 0 h 1"/>
                <a:gd name="T96" fmla="*/ 877 w 891"/>
                <a:gd name="T97" fmla="*/ 0 h 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
                <a:gd name="T149" fmla="*/ 891 w 891"/>
                <a:gd name="T150" fmla="*/ 1 h 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
                  <a:moveTo>
                    <a:pt x="0" y="0"/>
                  </a:moveTo>
                  <a:lnTo>
                    <a:pt x="7" y="0"/>
                  </a:lnTo>
                  <a:lnTo>
                    <a:pt x="22" y="0"/>
                  </a:lnTo>
                  <a:lnTo>
                    <a:pt x="29" y="0"/>
                  </a:lnTo>
                  <a:lnTo>
                    <a:pt x="36" y="0"/>
                  </a:lnTo>
                  <a:lnTo>
                    <a:pt x="44" y="0"/>
                  </a:lnTo>
                  <a:lnTo>
                    <a:pt x="51" y="0"/>
                  </a:lnTo>
                  <a:lnTo>
                    <a:pt x="66" y="0"/>
                  </a:lnTo>
                  <a:lnTo>
                    <a:pt x="73" y="0"/>
                  </a:lnTo>
                  <a:lnTo>
                    <a:pt x="80" y="0"/>
                  </a:lnTo>
                  <a:lnTo>
                    <a:pt x="88" y="0"/>
                  </a:lnTo>
                  <a:lnTo>
                    <a:pt x="102" y="0"/>
                  </a:lnTo>
                  <a:lnTo>
                    <a:pt x="109" y="0"/>
                  </a:lnTo>
                  <a:lnTo>
                    <a:pt x="117" y="0"/>
                  </a:lnTo>
                  <a:lnTo>
                    <a:pt x="124" y="0"/>
                  </a:lnTo>
                  <a:lnTo>
                    <a:pt x="139" y="0"/>
                  </a:lnTo>
                  <a:lnTo>
                    <a:pt x="146" y="0"/>
                  </a:lnTo>
                  <a:lnTo>
                    <a:pt x="153" y="0"/>
                  </a:lnTo>
                  <a:lnTo>
                    <a:pt x="161" y="0"/>
                  </a:lnTo>
                  <a:lnTo>
                    <a:pt x="175" y="0"/>
                  </a:lnTo>
                  <a:lnTo>
                    <a:pt x="183" y="0"/>
                  </a:lnTo>
                  <a:lnTo>
                    <a:pt x="190" y="0"/>
                  </a:lnTo>
                  <a:lnTo>
                    <a:pt x="197" y="0"/>
                  </a:lnTo>
                  <a:lnTo>
                    <a:pt x="212" y="0"/>
                  </a:lnTo>
                  <a:lnTo>
                    <a:pt x="219" y="0"/>
                  </a:lnTo>
                  <a:lnTo>
                    <a:pt x="226" y="0"/>
                  </a:lnTo>
                  <a:lnTo>
                    <a:pt x="234" y="0"/>
                  </a:lnTo>
                  <a:lnTo>
                    <a:pt x="241" y="0"/>
                  </a:lnTo>
                  <a:lnTo>
                    <a:pt x="256" y="0"/>
                  </a:lnTo>
                  <a:lnTo>
                    <a:pt x="263" y="0"/>
                  </a:lnTo>
                  <a:lnTo>
                    <a:pt x="270" y="0"/>
                  </a:lnTo>
                  <a:lnTo>
                    <a:pt x="278" y="0"/>
                  </a:lnTo>
                  <a:lnTo>
                    <a:pt x="292" y="0"/>
                  </a:lnTo>
                  <a:lnTo>
                    <a:pt x="299" y="0"/>
                  </a:lnTo>
                  <a:lnTo>
                    <a:pt x="307" y="0"/>
                  </a:lnTo>
                  <a:lnTo>
                    <a:pt x="314" y="0"/>
                  </a:lnTo>
                  <a:lnTo>
                    <a:pt x="329" y="0"/>
                  </a:lnTo>
                  <a:lnTo>
                    <a:pt x="336" y="0"/>
                  </a:lnTo>
                  <a:lnTo>
                    <a:pt x="343" y="0"/>
                  </a:lnTo>
                  <a:lnTo>
                    <a:pt x="351" y="0"/>
                  </a:lnTo>
                  <a:lnTo>
                    <a:pt x="365" y="0"/>
                  </a:lnTo>
                  <a:lnTo>
                    <a:pt x="373" y="0"/>
                  </a:lnTo>
                  <a:lnTo>
                    <a:pt x="380" y="0"/>
                  </a:lnTo>
                  <a:lnTo>
                    <a:pt x="387" y="0"/>
                  </a:lnTo>
                  <a:lnTo>
                    <a:pt x="402" y="0"/>
                  </a:lnTo>
                  <a:lnTo>
                    <a:pt x="409" y="0"/>
                  </a:lnTo>
                  <a:lnTo>
                    <a:pt x="416" y="0"/>
                  </a:lnTo>
                  <a:lnTo>
                    <a:pt x="424" y="0"/>
                  </a:lnTo>
                  <a:lnTo>
                    <a:pt x="438" y="0"/>
                  </a:lnTo>
                  <a:lnTo>
                    <a:pt x="446" y="0"/>
                  </a:lnTo>
                  <a:lnTo>
                    <a:pt x="453" y="0"/>
                  </a:lnTo>
                  <a:lnTo>
                    <a:pt x="460" y="0"/>
                  </a:lnTo>
                  <a:lnTo>
                    <a:pt x="468" y="0"/>
                  </a:lnTo>
                  <a:lnTo>
                    <a:pt x="482" y="0"/>
                  </a:lnTo>
                  <a:lnTo>
                    <a:pt x="490" y="0"/>
                  </a:lnTo>
                  <a:lnTo>
                    <a:pt x="497" y="0"/>
                  </a:lnTo>
                  <a:lnTo>
                    <a:pt x="504" y="0"/>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51555" name="Picture 70"/>
          <p:cNvPicPr>
            <a:picLocks noChangeAspect="1" noChangeArrowheads="1"/>
          </p:cNvPicPr>
          <p:nvPr/>
        </p:nvPicPr>
        <p:blipFill>
          <a:blip r:embed="rId3"/>
          <a:srcRect/>
          <a:stretch>
            <a:fillRect/>
          </a:stretch>
        </p:blipFill>
        <p:spPr bwMode="auto">
          <a:xfrm>
            <a:off x="1185863" y="755650"/>
            <a:ext cx="6902450" cy="3352800"/>
          </a:xfrm>
          <a:prstGeom prst="rect">
            <a:avLst/>
          </a:prstGeom>
          <a:noFill/>
          <a:ln w="9525">
            <a:noFill/>
            <a:miter lim="800000"/>
            <a:headEnd/>
            <a:tailEnd/>
          </a:ln>
        </p:spPr>
      </p:pic>
      <p:grpSp>
        <p:nvGrpSpPr>
          <p:cNvPr id="2" name="Group 71"/>
          <p:cNvGrpSpPr>
            <a:grpSpLocks/>
          </p:cNvGrpSpPr>
          <p:nvPr/>
        </p:nvGrpSpPr>
        <p:grpSpPr bwMode="auto">
          <a:xfrm>
            <a:off x="981075" y="4376738"/>
            <a:ext cx="7112000" cy="1960562"/>
            <a:chOff x="672" y="426"/>
            <a:chExt cx="4480" cy="3697"/>
          </a:xfrm>
        </p:grpSpPr>
        <p:sp>
          <p:nvSpPr>
            <p:cNvPr id="151557"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51558"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51559"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0"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561"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2"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3"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4"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5"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6" name="Rectangle 81"/>
            <p:cNvSpPr>
              <a:spLocks noChangeArrowheads="1"/>
            </p:cNvSpPr>
            <p:nvPr/>
          </p:nvSpPr>
          <p:spPr bwMode="auto">
            <a:xfrm>
              <a:off x="782" y="3776"/>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67"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8"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9" name="Rectangle 84"/>
            <p:cNvSpPr>
              <a:spLocks noChangeArrowheads="1"/>
            </p:cNvSpPr>
            <p:nvPr/>
          </p:nvSpPr>
          <p:spPr bwMode="auto">
            <a:xfrm>
              <a:off x="1199" y="3776"/>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51570"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1"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2" name="Rectangle 87"/>
            <p:cNvSpPr>
              <a:spLocks noChangeArrowheads="1"/>
            </p:cNvSpPr>
            <p:nvPr/>
          </p:nvSpPr>
          <p:spPr bwMode="auto">
            <a:xfrm>
              <a:off x="1630"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51573"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4"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5" name="Rectangle 90"/>
            <p:cNvSpPr>
              <a:spLocks noChangeArrowheads="1"/>
            </p:cNvSpPr>
            <p:nvPr/>
          </p:nvSpPr>
          <p:spPr bwMode="auto">
            <a:xfrm>
              <a:off x="2083"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51576"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7"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8" name="Rectangle 93"/>
            <p:cNvSpPr>
              <a:spLocks noChangeArrowheads="1"/>
            </p:cNvSpPr>
            <p:nvPr/>
          </p:nvSpPr>
          <p:spPr bwMode="auto">
            <a:xfrm>
              <a:off x="2536"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51579"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0"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1" name="Rectangle 96"/>
            <p:cNvSpPr>
              <a:spLocks noChangeArrowheads="1"/>
            </p:cNvSpPr>
            <p:nvPr/>
          </p:nvSpPr>
          <p:spPr bwMode="auto">
            <a:xfrm>
              <a:off x="298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51582"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3"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4" name="Rectangle 99"/>
            <p:cNvSpPr>
              <a:spLocks noChangeArrowheads="1"/>
            </p:cNvSpPr>
            <p:nvPr/>
          </p:nvSpPr>
          <p:spPr bwMode="auto">
            <a:xfrm>
              <a:off x="3442"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51585"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6"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7" name="Rectangle 102"/>
            <p:cNvSpPr>
              <a:spLocks noChangeArrowheads="1"/>
            </p:cNvSpPr>
            <p:nvPr/>
          </p:nvSpPr>
          <p:spPr bwMode="auto">
            <a:xfrm>
              <a:off x="3895"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51588"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9"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0" name="Rectangle 105"/>
            <p:cNvSpPr>
              <a:spLocks noChangeArrowheads="1"/>
            </p:cNvSpPr>
            <p:nvPr/>
          </p:nvSpPr>
          <p:spPr bwMode="auto">
            <a:xfrm>
              <a:off x="434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51591"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2"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3" name="Rectangle 108"/>
            <p:cNvSpPr>
              <a:spLocks noChangeArrowheads="1"/>
            </p:cNvSpPr>
            <p:nvPr/>
          </p:nvSpPr>
          <p:spPr bwMode="auto">
            <a:xfrm>
              <a:off x="4802" y="3779"/>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51594"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5"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6" name="Rectangle 111"/>
            <p:cNvSpPr>
              <a:spLocks noChangeArrowheads="1"/>
            </p:cNvSpPr>
            <p:nvPr/>
          </p:nvSpPr>
          <p:spPr bwMode="auto">
            <a:xfrm>
              <a:off x="723" y="370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97"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8"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9" name="Rectangle 114"/>
            <p:cNvSpPr>
              <a:spLocks noChangeArrowheads="1"/>
            </p:cNvSpPr>
            <p:nvPr/>
          </p:nvSpPr>
          <p:spPr bwMode="auto">
            <a:xfrm>
              <a:off x="723" y="3183"/>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51600"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1"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2" name="Rectangle 117"/>
            <p:cNvSpPr>
              <a:spLocks noChangeArrowheads="1"/>
            </p:cNvSpPr>
            <p:nvPr/>
          </p:nvSpPr>
          <p:spPr bwMode="auto">
            <a:xfrm>
              <a:off x="723" y="267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51603"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4"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5" name="Rectangle 120"/>
            <p:cNvSpPr>
              <a:spLocks noChangeArrowheads="1"/>
            </p:cNvSpPr>
            <p:nvPr/>
          </p:nvSpPr>
          <p:spPr bwMode="auto">
            <a:xfrm>
              <a:off x="723" y="2162"/>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51606"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7"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8" name="Rectangle 123"/>
            <p:cNvSpPr>
              <a:spLocks noChangeArrowheads="1"/>
            </p:cNvSpPr>
            <p:nvPr/>
          </p:nvSpPr>
          <p:spPr bwMode="auto">
            <a:xfrm>
              <a:off x="723" y="1644"/>
              <a:ext cx="53"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51609"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0"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1" name="Rectangle 126"/>
            <p:cNvSpPr>
              <a:spLocks noChangeArrowheads="1"/>
            </p:cNvSpPr>
            <p:nvPr/>
          </p:nvSpPr>
          <p:spPr bwMode="auto">
            <a:xfrm>
              <a:off x="672" y="1135"/>
              <a:ext cx="106"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51612"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3"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4" name="Rectangle 129"/>
            <p:cNvSpPr>
              <a:spLocks noChangeArrowheads="1"/>
            </p:cNvSpPr>
            <p:nvPr/>
          </p:nvSpPr>
          <p:spPr bwMode="auto">
            <a:xfrm>
              <a:off x="672" y="624"/>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51615"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6"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617"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8" name="Freeform 133"/>
            <p:cNvSpPr>
              <a:spLocks/>
            </p:cNvSpPr>
            <p:nvPr/>
          </p:nvSpPr>
          <p:spPr bwMode="auto">
            <a:xfrm>
              <a:off x="811" y="3452"/>
              <a:ext cx="1148" cy="21"/>
            </a:xfrm>
            <a:custGeom>
              <a:avLst/>
              <a:gdLst>
                <a:gd name="T0" fmla="*/ 15 w 1148"/>
                <a:gd name="T1" fmla="*/ 21 h 21"/>
                <a:gd name="T2" fmla="*/ 44 w 1148"/>
                <a:gd name="T3" fmla="*/ 21 h 21"/>
                <a:gd name="T4" fmla="*/ 73 w 1148"/>
                <a:gd name="T5" fmla="*/ 21 h 21"/>
                <a:gd name="T6" fmla="*/ 95 w 1148"/>
                <a:gd name="T7" fmla="*/ 21 h 21"/>
                <a:gd name="T8" fmla="*/ 124 w 1148"/>
                <a:gd name="T9" fmla="*/ 21 h 21"/>
                <a:gd name="T10" fmla="*/ 154 w 1148"/>
                <a:gd name="T11" fmla="*/ 21 h 21"/>
                <a:gd name="T12" fmla="*/ 183 w 1148"/>
                <a:gd name="T13" fmla="*/ 21 h 21"/>
                <a:gd name="T14" fmla="*/ 205 w 1148"/>
                <a:gd name="T15" fmla="*/ 21 h 21"/>
                <a:gd name="T16" fmla="*/ 234 w 1148"/>
                <a:gd name="T17" fmla="*/ 21 h 21"/>
                <a:gd name="T18" fmla="*/ 263 w 1148"/>
                <a:gd name="T19" fmla="*/ 21 h 21"/>
                <a:gd name="T20" fmla="*/ 285 w 1148"/>
                <a:gd name="T21" fmla="*/ 21 h 21"/>
                <a:gd name="T22" fmla="*/ 314 w 1148"/>
                <a:gd name="T23" fmla="*/ 21 h 21"/>
                <a:gd name="T24" fmla="*/ 344 w 1148"/>
                <a:gd name="T25" fmla="*/ 21 h 21"/>
                <a:gd name="T26" fmla="*/ 373 w 1148"/>
                <a:gd name="T27" fmla="*/ 21 h 21"/>
                <a:gd name="T28" fmla="*/ 395 w 1148"/>
                <a:gd name="T29" fmla="*/ 14 h 21"/>
                <a:gd name="T30" fmla="*/ 424 w 1148"/>
                <a:gd name="T31" fmla="*/ 14 h 21"/>
                <a:gd name="T32" fmla="*/ 453 w 1148"/>
                <a:gd name="T33" fmla="*/ 14 h 21"/>
                <a:gd name="T34" fmla="*/ 475 w 1148"/>
                <a:gd name="T35" fmla="*/ 14 h 21"/>
                <a:gd name="T36" fmla="*/ 504 w 1148"/>
                <a:gd name="T37" fmla="*/ 14 h 21"/>
                <a:gd name="T38" fmla="*/ 534 w 1148"/>
                <a:gd name="T39" fmla="*/ 14 h 21"/>
                <a:gd name="T40" fmla="*/ 563 w 1148"/>
                <a:gd name="T41" fmla="*/ 14 h 21"/>
                <a:gd name="T42" fmla="*/ 585 w 1148"/>
                <a:gd name="T43" fmla="*/ 14 h 21"/>
                <a:gd name="T44" fmla="*/ 614 w 1148"/>
                <a:gd name="T45" fmla="*/ 14 h 21"/>
                <a:gd name="T46" fmla="*/ 643 w 1148"/>
                <a:gd name="T47" fmla="*/ 14 h 21"/>
                <a:gd name="T48" fmla="*/ 665 w 1148"/>
                <a:gd name="T49" fmla="*/ 14 h 21"/>
                <a:gd name="T50" fmla="*/ 694 w 1148"/>
                <a:gd name="T51" fmla="*/ 14 h 21"/>
                <a:gd name="T52" fmla="*/ 724 w 1148"/>
                <a:gd name="T53" fmla="*/ 14 h 21"/>
                <a:gd name="T54" fmla="*/ 753 w 1148"/>
                <a:gd name="T55" fmla="*/ 14 h 21"/>
                <a:gd name="T56" fmla="*/ 775 w 1148"/>
                <a:gd name="T57" fmla="*/ 7 h 21"/>
                <a:gd name="T58" fmla="*/ 804 w 1148"/>
                <a:gd name="T59" fmla="*/ 7 h 21"/>
                <a:gd name="T60" fmla="*/ 833 w 1148"/>
                <a:gd name="T61" fmla="*/ 7 h 21"/>
                <a:gd name="T62" fmla="*/ 863 w 1148"/>
                <a:gd name="T63" fmla="*/ 7 h 21"/>
                <a:gd name="T64" fmla="*/ 885 w 1148"/>
                <a:gd name="T65" fmla="*/ 7 h 21"/>
                <a:gd name="T66" fmla="*/ 914 w 1148"/>
                <a:gd name="T67" fmla="*/ 7 h 21"/>
                <a:gd name="T68" fmla="*/ 943 w 1148"/>
                <a:gd name="T69" fmla="*/ 7 h 21"/>
                <a:gd name="T70" fmla="*/ 965 w 1148"/>
                <a:gd name="T71" fmla="*/ 7 h 21"/>
                <a:gd name="T72" fmla="*/ 994 w 1148"/>
                <a:gd name="T73" fmla="*/ 7 h 21"/>
                <a:gd name="T74" fmla="*/ 1023 w 1148"/>
                <a:gd name="T75" fmla="*/ 0 h 21"/>
                <a:gd name="T76" fmla="*/ 1053 w 1148"/>
                <a:gd name="T77" fmla="*/ 0 h 21"/>
                <a:gd name="T78" fmla="*/ 1075 w 1148"/>
                <a:gd name="T79" fmla="*/ 0 h 21"/>
                <a:gd name="T80" fmla="*/ 1104 w 1148"/>
                <a:gd name="T81" fmla="*/ 0 h 21"/>
                <a:gd name="T82" fmla="*/ 1133 w 1148"/>
                <a:gd name="T83" fmla="*/ 0 h 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21"/>
                <a:gd name="T128" fmla="*/ 1148 w 1148"/>
                <a:gd name="T129" fmla="*/ 21 h 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21">
                  <a:moveTo>
                    <a:pt x="0" y="21"/>
                  </a:moveTo>
                  <a:lnTo>
                    <a:pt x="7" y="21"/>
                  </a:lnTo>
                  <a:lnTo>
                    <a:pt x="15" y="21"/>
                  </a:lnTo>
                  <a:lnTo>
                    <a:pt x="22" y="21"/>
                  </a:lnTo>
                  <a:lnTo>
                    <a:pt x="37" y="21"/>
                  </a:lnTo>
                  <a:lnTo>
                    <a:pt x="44" y="21"/>
                  </a:lnTo>
                  <a:lnTo>
                    <a:pt x="51" y="21"/>
                  </a:lnTo>
                  <a:lnTo>
                    <a:pt x="59" y="21"/>
                  </a:lnTo>
                  <a:lnTo>
                    <a:pt x="73" y="21"/>
                  </a:lnTo>
                  <a:lnTo>
                    <a:pt x="81" y="21"/>
                  </a:lnTo>
                  <a:lnTo>
                    <a:pt x="88" y="21"/>
                  </a:lnTo>
                  <a:lnTo>
                    <a:pt x="95" y="21"/>
                  </a:lnTo>
                  <a:lnTo>
                    <a:pt x="110" y="21"/>
                  </a:lnTo>
                  <a:lnTo>
                    <a:pt x="117" y="21"/>
                  </a:lnTo>
                  <a:lnTo>
                    <a:pt x="124" y="21"/>
                  </a:lnTo>
                  <a:lnTo>
                    <a:pt x="132" y="21"/>
                  </a:lnTo>
                  <a:lnTo>
                    <a:pt x="146" y="21"/>
                  </a:lnTo>
                  <a:lnTo>
                    <a:pt x="154" y="21"/>
                  </a:lnTo>
                  <a:lnTo>
                    <a:pt x="161" y="21"/>
                  </a:lnTo>
                  <a:lnTo>
                    <a:pt x="168" y="21"/>
                  </a:lnTo>
                  <a:lnTo>
                    <a:pt x="183" y="21"/>
                  </a:lnTo>
                  <a:lnTo>
                    <a:pt x="190" y="21"/>
                  </a:lnTo>
                  <a:lnTo>
                    <a:pt x="198" y="21"/>
                  </a:lnTo>
                  <a:lnTo>
                    <a:pt x="205" y="21"/>
                  </a:lnTo>
                  <a:lnTo>
                    <a:pt x="212" y="21"/>
                  </a:lnTo>
                  <a:lnTo>
                    <a:pt x="227" y="21"/>
                  </a:lnTo>
                  <a:lnTo>
                    <a:pt x="234" y="21"/>
                  </a:lnTo>
                  <a:lnTo>
                    <a:pt x="241" y="21"/>
                  </a:lnTo>
                  <a:lnTo>
                    <a:pt x="249" y="21"/>
                  </a:lnTo>
                  <a:lnTo>
                    <a:pt x="263" y="21"/>
                  </a:lnTo>
                  <a:lnTo>
                    <a:pt x="271" y="21"/>
                  </a:lnTo>
                  <a:lnTo>
                    <a:pt x="278" y="21"/>
                  </a:lnTo>
                  <a:lnTo>
                    <a:pt x="285" y="21"/>
                  </a:lnTo>
                  <a:lnTo>
                    <a:pt x="300" y="21"/>
                  </a:lnTo>
                  <a:lnTo>
                    <a:pt x="307" y="21"/>
                  </a:lnTo>
                  <a:lnTo>
                    <a:pt x="314" y="21"/>
                  </a:lnTo>
                  <a:lnTo>
                    <a:pt x="322" y="21"/>
                  </a:lnTo>
                  <a:lnTo>
                    <a:pt x="336" y="21"/>
                  </a:lnTo>
                  <a:lnTo>
                    <a:pt x="344" y="21"/>
                  </a:lnTo>
                  <a:lnTo>
                    <a:pt x="351" y="21"/>
                  </a:lnTo>
                  <a:lnTo>
                    <a:pt x="358" y="21"/>
                  </a:lnTo>
                  <a:lnTo>
                    <a:pt x="373" y="21"/>
                  </a:lnTo>
                  <a:lnTo>
                    <a:pt x="380" y="21"/>
                  </a:lnTo>
                  <a:lnTo>
                    <a:pt x="388" y="14"/>
                  </a:lnTo>
                  <a:lnTo>
                    <a:pt x="395" y="14"/>
                  </a:lnTo>
                  <a:lnTo>
                    <a:pt x="409" y="14"/>
                  </a:lnTo>
                  <a:lnTo>
                    <a:pt x="417" y="14"/>
                  </a:lnTo>
                  <a:lnTo>
                    <a:pt x="424" y="14"/>
                  </a:lnTo>
                  <a:lnTo>
                    <a:pt x="431" y="14"/>
                  </a:lnTo>
                  <a:lnTo>
                    <a:pt x="439" y="14"/>
                  </a:lnTo>
                  <a:lnTo>
                    <a:pt x="453" y="14"/>
                  </a:lnTo>
                  <a:lnTo>
                    <a:pt x="461" y="14"/>
                  </a:lnTo>
                  <a:lnTo>
                    <a:pt x="468" y="14"/>
                  </a:lnTo>
                  <a:lnTo>
                    <a:pt x="475" y="14"/>
                  </a:lnTo>
                  <a:lnTo>
                    <a:pt x="490" y="14"/>
                  </a:lnTo>
                  <a:lnTo>
                    <a:pt x="497" y="14"/>
                  </a:lnTo>
                  <a:lnTo>
                    <a:pt x="504" y="14"/>
                  </a:lnTo>
                  <a:lnTo>
                    <a:pt x="512" y="14"/>
                  </a:lnTo>
                  <a:lnTo>
                    <a:pt x="526" y="14"/>
                  </a:lnTo>
                  <a:lnTo>
                    <a:pt x="534" y="14"/>
                  </a:lnTo>
                  <a:lnTo>
                    <a:pt x="541" y="14"/>
                  </a:lnTo>
                  <a:lnTo>
                    <a:pt x="548" y="14"/>
                  </a:lnTo>
                  <a:lnTo>
                    <a:pt x="563" y="14"/>
                  </a:lnTo>
                  <a:lnTo>
                    <a:pt x="570" y="14"/>
                  </a:lnTo>
                  <a:lnTo>
                    <a:pt x="578" y="14"/>
                  </a:lnTo>
                  <a:lnTo>
                    <a:pt x="585" y="14"/>
                  </a:lnTo>
                  <a:lnTo>
                    <a:pt x="599" y="14"/>
                  </a:lnTo>
                  <a:lnTo>
                    <a:pt x="607" y="14"/>
                  </a:lnTo>
                  <a:lnTo>
                    <a:pt x="614" y="14"/>
                  </a:lnTo>
                  <a:lnTo>
                    <a:pt x="621" y="14"/>
                  </a:lnTo>
                  <a:lnTo>
                    <a:pt x="636" y="14"/>
                  </a:lnTo>
                  <a:lnTo>
                    <a:pt x="643" y="14"/>
                  </a:lnTo>
                  <a:lnTo>
                    <a:pt x="651" y="14"/>
                  </a:lnTo>
                  <a:lnTo>
                    <a:pt x="658" y="14"/>
                  </a:lnTo>
                  <a:lnTo>
                    <a:pt x="665" y="14"/>
                  </a:lnTo>
                  <a:lnTo>
                    <a:pt x="680" y="14"/>
                  </a:lnTo>
                  <a:lnTo>
                    <a:pt x="687" y="14"/>
                  </a:lnTo>
                  <a:lnTo>
                    <a:pt x="694" y="14"/>
                  </a:lnTo>
                  <a:lnTo>
                    <a:pt x="702" y="14"/>
                  </a:lnTo>
                  <a:lnTo>
                    <a:pt x="716" y="14"/>
                  </a:lnTo>
                  <a:lnTo>
                    <a:pt x="724" y="14"/>
                  </a:lnTo>
                  <a:lnTo>
                    <a:pt x="731" y="14"/>
                  </a:lnTo>
                  <a:lnTo>
                    <a:pt x="738" y="14"/>
                  </a:lnTo>
                  <a:lnTo>
                    <a:pt x="753" y="14"/>
                  </a:lnTo>
                  <a:lnTo>
                    <a:pt x="760" y="7"/>
                  </a:lnTo>
                  <a:lnTo>
                    <a:pt x="768" y="7"/>
                  </a:lnTo>
                  <a:lnTo>
                    <a:pt x="775" y="7"/>
                  </a:lnTo>
                  <a:lnTo>
                    <a:pt x="789" y="7"/>
                  </a:lnTo>
                  <a:lnTo>
                    <a:pt x="797" y="7"/>
                  </a:lnTo>
                  <a:lnTo>
                    <a:pt x="804" y="7"/>
                  </a:lnTo>
                  <a:lnTo>
                    <a:pt x="811" y="7"/>
                  </a:lnTo>
                  <a:lnTo>
                    <a:pt x="826" y="7"/>
                  </a:lnTo>
                  <a:lnTo>
                    <a:pt x="833" y="7"/>
                  </a:lnTo>
                  <a:lnTo>
                    <a:pt x="841" y="7"/>
                  </a:lnTo>
                  <a:lnTo>
                    <a:pt x="848" y="7"/>
                  </a:lnTo>
                  <a:lnTo>
                    <a:pt x="863" y="7"/>
                  </a:lnTo>
                  <a:lnTo>
                    <a:pt x="870" y="7"/>
                  </a:lnTo>
                  <a:lnTo>
                    <a:pt x="877" y="7"/>
                  </a:lnTo>
                  <a:lnTo>
                    <a:pt x="885" y="7"/>
                  </a:lnTo>
                  <a:lnTo>
                    <a:pt x="892" y="7"/>
                  </a:lnTo>
                  <a:lnTo>
                    <a:pt x="906" y="7"/>
                  </a:lnTo>
                  <a:lnTo>
                    <a:pt x="914" y="7"/>
                  </a:lnTo>
                  <a:lnTo>
                    <a:pt x="921" y="7"/>
                  </a:lnTo>
                  <a:lnTo>
                    <a:pt x="928" y="7"/>
                  </a:lnTo>
                  <a:lnTo>
                    <a:pt x="943" y="7"/>
                  </a:lnTo>
                  <a:lnTo>
                    <a:pt x="950" y="7"/>
                  </a:lnTo>
                  <a:lnTo>
                    <a:pt x="958" y="7"/>
                  </a:lnTo>
                  <a:lnTo>
                    <a:pt x="965" y="7"/>
                  </a:lnTo>
                  <a:lnTo>
                    <a:pt x="980" y="7"/>
                  </a:lnTo>
                  <a:lnTo>
                    <a:pt x="987" y="7"/>
                  </a:lnTo>
                  <a:lnTo>
                    <a:pt x="994" y="7"/>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19" name="Freeform 134"/>
            <p:cNvSpPr>
              <a:spLocks/>
            </p:cNvSpPr>
            <p:nvPr/>
          </p:nvSpPr>
          <p:spPr bwMode="auto">
            <a:xfrm>
              <a:off x="1959" y="1042"/>
              <a:ext cx="1154" cy="2410"/>
            </a:xfrm>
            <a:custGeom>
              <a:avLst/>
              <a:gdLst>
                <a:gd name="T0" fmla="*/ 22 w 1154"/>
                <a:gd name="T1" fmla="*/ 2410 h 2410"/>
                <a:gd name="T2" fmla="*/ 43 w 1154"/>
                <a:gd name="T3" fmla="*/ 2403 h 2410"/>
                <a:gd name="T4" fmla="*/ 73 w 1154"/>
                <a:gd name="T5" fmla="*/ 2403 h 2410"/>
                <a:gd name="T6" fmla="*/ 102 w 1154"/>
                <a:gd name="T7" fmla="*/ 2403 h 2410"/>
                <a:gd name="T8" fmla="*/ 131 w 1154"/>
                <a:gd name="T9" fmla="*/ 2403 h 2410"/>
                <a:gd name="T10" fmla="*/ 153 w 1154"/>
                <a:gd name="T11" fmla="*/ 2396 h 2410"/>
                <a:gd name="T12" fmla="*/ 182 w 1154"/>
                <a:gd name="T13" fmla="*/ 2396 h 2410"/>
                <a:gd name="T14" fmla="*/ 212 w 1154"/>
                <a:gd name="T15" fmla="*/ 2396 h 2410"/>
                <a:gd name="T16" fmla="*/ 233 w 1154"/>
                <a:gd name="T17" fmla="*/ 2396 h 2410"/>
                <a:gd name="T18" fmla="*/ 263 w 1154"/>
                <a:gd name="T19" fmla="*/ 2389 h 2410"/>
                <a:gd name="T20" fmla="*/ 292 w 1154"/>
                <a:gd name="T21" fmla="*/ 2389 h 2410"/>
                <a:gd name="T22" fmla="*/ 321 w 1154"/>
                <a:gd name="T23" fmla="*/ 2389 h 2410"/>
                <a:gd name="T24" fmla="*/ 343 w 1154"/>
                <a:gd name="T25" fmla="*/ 2381 h 2410"/>
                <a:gd name="T26" fmla="*/ 372 w 1154"/>
                <a:gd name="T27" fmla="*/ 2381 h 2410"/>
                <a:gd name="T28" fmla="*/ 402 w 1154"/>
                <a:gd name="T29" fmla="*/ 2374 h 2410"/>
                <a:gd name="T30" fmla="*/ 424 w 1154"/>
                <a:gd name="T31" fmla="*/ 2374 h 2410"/>
                <a:gd name="T32" fmla="*/ 453 w 1154"/>
                <a:gd name="T33" fmla="*/ 2367 h 2410"/>
                <a:gd name="T34" fmla="*/ 482 w 1154"/>
                <a:gd name="T35" fmla="*/ 2367 h 2410"/>
                <a:gd name="T36" fmla="*/ 511 w 1154"/>
                <a:gd name="T37" fmla="*/ 2360 h 2410"/>
                <a:gd name="T38" fmla="*/ 533 w 1154"/>
                <a:gd name="T39" fmla="*/ 2353 h 2410"/>
                <a:gd name="T40" fmla="*/ 562 w 1154"/>
                <a:gd name="T41" fmla="*/ 2353 h 2410"/>
                <a:gd name="T42" fmla="*/ 592 w 1154"/>
                <a:gd name="T43" fmla="*/ 2346 h 2410"/>
                <a:gd name="T44" fmla="*/ 614 w 1154"/>
                <a:gd name="T45" fmla="*/ 2339 h 2410"/>
                <a:gd name="T46" fmla="*/ 643 w 1154"/>
                <a:gd name="T47" fmla="*/ 2325 h 2410"/>
                <a:gd name="T48" fmla="*/ 672 w 1154"/>
                <a:gd name="T49" fmla="*/ 2318 h 2410"/>
                <a:gd name="T50" fmla="*/ 701 w 1154"/>
                <a:gd name="T51" fmla="*/ 2303 h 2410"/>
                <a:gd name="T52" fmla="*/ 723 w 1154"/>
                <a:gd name="T53" fmla="*/ 2296 h 2410"/>
                <a:gd name="T54" fmla="*/ 752 w 1154"/>
                <a:gd name="T55" fmla="*/ 2275 h 2410"/>
                <a:gd name="T56" fmla="*/ 782 w 1154"/>
                <a:gd name="T57" fmla="*/ 2261 h 2410"/>
                <a:gd name="T58" fmla="*/ 804 w 1154"/>
                <a:gd name="T59" fmla="*/ 2233 h 2410"/>
                <a:gd name="T60" fmla="*/ 833 w 1154"/>
                <a:gd name="T61" fmla="*/ 2204 h 2410"/>
                <a:gd name="T62" fmla="*/ 862 w 1154"/>
                <a:gd name="T63" fmla="*/ 2169 h 2410"/>
                <a:gd name="T64" fmla="*/ 891 w 1154"/>
                <a:gd name="T65" fmla="*/ 2112 h 2410"/>
                <a:gd name="T66" fmla="*/ 913 w 1154"/>
                <a:gd name="T67" fmla="*/ 2041 h 2410"/>
                <a:gd name="T68" fmla="*/ 942 w 1154"/>
                <a:gd name="T69" fmla="*/ 1928 h 2410"/>
                <a:gd name="T70" fmla="*/ 972 w 1154"/>
                <a:gd name="T71" fmla="*/ 1751 h 2410"/>
                <a:gd name="T72" fmla="*/ 1001 w 1154"/>
                <a:gd name="T73" fmla="*/ 1460 h 2410"/>
                <a:gd name="T74" fmla="*/ 1023 w 1154"/>
                <a:gd name="T75" fmla="*/ 1049 h 2410"/>
                <a:gd name="T76" fmla="*/ 1052 w 1154"/>
                <a:gd name="T77" fmla="*/ 631 h 2410"/>
                <a:gd name="T78" fmla="*/ 1081 w 1154"/>
                <a:gd name="T79" fmla="*/ 340 h 2410"/>
                <a:gd name="T80" fmla="*/ 1103 w 1154"/>
                <a:gd name="T81" fmla="*/ 163 h 2410"/>
                <a:gd name="T82" fmla="*/ 1132 w 1154"/>
                <a:gd name="T83" fmla="*/ 50 h 24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2410"/>
                <a:gd name="T128" fmla="*/ 1154 w 1154"/>
                <a:gd name="T129" fmla="*/ 2410 h 24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2410">
                  <a:moveTo>
                    <a:pt x="0" y="2410"/>
                  </a:moveTo>
                  <a:lnTo>
                    <a:pt x="7" y="2410"/>
                  </a:lnTo>
                  <a:lnTo>
                    <a:pt x="22" y="2410"/>
                  </a:lnTo>
                  <a:lnTo>
                    <a:pt x="29" y="2403"/>
                  </a:lnTo>
                  <a:lnTo>
                    <a:pt x="36" y="2403"/>
                  </a:lnTo>
                  <a:lnTo>
                    <a:pt x="43" y="2403"/>
                  </a:lnTo>
                  <a:lnTo>
                    <a:pt x="58" y="2403"/>
                  </a:lnTo>
                  <a:lnTo>
                    <a:pt x="65" y="2403"/>
                  </a:lnTo>
                  <a:lnTo>
                    <a:pt x="73" y="2403"/>
                  </a:lnTo>
                  <a:lnTo>
                    <a:pt x="80" y="2403"/>
                  </a:lnTo>
                  <a:lnTo>
                    <a:pt x="95" y="2403"/>
                  </a:lnTo>
                  <a:lnTo>
                    <a:pt x="102" y="2403"/>
                  </a:lnTo>
                  <a:lnTo>
                    <a:pt x="109" y="2403"/>
                  </a:lnTo>
                  <a:lnTo>
                    <a:pt x="117" y="2403"/>
                  </a:lnTo>
                  <a:lnTo>
                    <a:pt x="131" y="2403"/>
                  </a:lnTo>
                  <a:lnTo>
                    <a:pt x="138" y="2403"/>
                  </a:lnTo>
                  <a:lnTo>
                    <a:pt x="146" y="2403"/>
                  </a:lnTo>
                  <a:lnTo>
                    <a:pt x="153" y="2396"/>
                  </a:lnTo>
                  <a:lnTo>
                    <a:pt x="160" y="2396"/>
                  </a:lnTo>
                  <a:lnTo>
                    <a:pt x="175" y="2396"/>
                  </a:lnTo>
                  <a:lnTo>
                    <a:pt x="182" y="2396"/>
                  </a:lnTo>
                  <a:lnTo>
                    <a:pt x="190" y="2396"/>
                  </a:lnTo>
                  <a:lnTo>
                    <a:pt x="197" y="2396"/>
                  </a:lnTo>
                  <a:lnTo>
                    <a:pt x="212" y="2396"/>
                  </a:lnTo>
                  <a:lnTo>
                    <a:pt x="219" y="2396"/>
                  </a:lnTo>
                  <a:lnTo>
                    <a:pt x="226" y="2396"/>
                  </a:lnTo>
                  <a:lnTo>
                    <a:pt x="233" y="2396"/>
                  </a:lnTo>
                  <a:lnTo>
                    <a:pt x="248" y="2396"/>
                  </a:lnTo>
                  <a:lnTo>
                    <a:pt x="255" y="2389"/>
                  </a:lnTo>
                  <a:lnTo>
                    <a:pt x="263" y="2389"/>
                  </a:lnTo>
                  <a:lnTo>
                    <a:pt x="270" y="2389"/>
                  </a:lnTo>
                  <a:lnTo>
                    <a:pt x="285" y="2389"/>
                  </a:lnTo>
                  <a:lnTo>
                    <a:pt x="292" y="2389"/>
                  </a:lnTo>
                  <a:lnTo>
                    <a:pt x="299" y="2389"/>
                  </a:lnTo>
                  <a:lnTo>
                    <a:pt x="307" y="2389"/>
                  </a:lnTo>
                  <a:lnTo>
                    <a:pt x="321" y="2389"/>
                  </a:lnTo>
                  <a:lnTo>
                    <a:pt x="329" y="2389"/>
                  </a:lnTo>
                  <a:lnTo>
                    <a:pt x="336" y="2381"/>
                  </a:lnTo>
                  <a:lnTo>
                    <a:pt x="343" y="2381"/>
                  </a:lnTo>
                  <a:lnTo>
                    <a:pt x="358" y="2381"/>
                  </a:lnTo>
                  <a:lnTo>
                    <a:pt x="365" y="2381"/>
                  </a:lnTo>
                  <a:lnTo>
                    <a:pt x="372" y="2381"/>
                  </a:lnTo>
                  <a:lnTo>
                    <a:pt x="380" y="2381"/>
                  </a:lnTo>
                  <a:lnTo>
                    <a:pt x="387" y="2381"/>
                  </a:lnTo>
                  <a:lnTo>
                    <a:pt x="402" y="2374"/>
                  </a:lnTo>
                  <a:lnTo>
                    <a:pt x="409" y="2374"/>
                  </a:lnTo>
                  <a:lnTo>
                    <a:pt x="416" y="2374"/>
                  </a:lnTo>
                  <a:lnTo>
                    <a:pt x="424" y="2374"/>
                  </a:lnTo>
                  <a:lnTo>
                    <a:pt x="438" y="2374"/>
                  </a:lnTo>
                  <a:lnTo>
                    <a:pt x="445" y="2374"/>
                  </a:lnTo>
                  <a:lnTo>
                    <a:pt x="453" y="2367"/>
                  </a:lnTo>
                  <a:lnTo>
                    <a:pt x="460" y="2367"/>
                  </a:lnTo>
                  <a:lnTo>
                    <a:pt x="475" y="2367"/>
                  </a:lnTo>
                  <a:lnTo>
                    <a:pt x="482" y="2367"/>
                  </a:lnTo>
                  <a:lnTo>
                    <a:pt x="489" y="2367"/>
                  </a:lnTo>
                  <a:lnTo>
                    <a:pt x="497" y="2360"/>
                  </a:lnTo>
                  <a:lnTo>
                    <a:pt x="511" y="2360"/>
                  </a:lnTo>
                  <a:lnTo>
                    <a:pt x="519" y="2360"/>
                  </a:lnTo>
                  <a:lnTo>
                    <a:pt x="526" y="2360"/>
                  </a:lnTo>
                  <a:lnTo>
                    <a:pt x="533" y="2353"/>
                  </a:lnTo>
                  <a:lnTo>
                    <a:pt x="548" y="2353"/>
                  </a:lnTo>
                  <a:lnTo>
                    <a:pt x="555" y="2353"/>
                  </a:lnTo>
                  <a:lnTo>
                    <a:pt x="562" y="2353"/>
                  </a:lnTo>
                  <a:lnTo>
                    <a:pt x="570" y="2346"/>
                  </a:lnTo>
                  <a:lnTo>
                    <a:pt x="584" y="2346"/>
                  </a:lnTo>
                  <a:lnTo>
                    <a:pt x="592" y="2346"/>
                  </a:lnTo>
                  <a:lnTo>
                    <a:pt x="599" y="2339"/>
                  </a:lnTo>
                  <a:lnTo>
                    <a:pt x="606" y="2339"/>
                  </a:lnTo>
                  <a:lnTo>
                    <a:pt x="614" y="2339"/>
                  </a:lnTo>
                  <a:lnTo>
                    <a:pt x="628" y="2332"/>
                  </a:lnTo>
                  <a:lnTo>
                    <a:pt x="635" y="2332"/>
                  </a:lnTo>
                  <a:lnTo>
                    <a:pt x="643" y="2325"/>
                  </a:lnTo>
                  <a:lnTo>
                    <a:pt x="650" y="2325"/>
                  </a:lnTo>
                  <a:lnTo>
                    <a:pt x="665" y="2318"/>
                  </a:lnTo>
                  <a:lnTo>
                    <a:pt x="672" y="2318"/>
                  </a:lnTo>
                  <a:lnTo>
                    <a:pt x="679" y="2318"/>
                  </a:lnTo>
                  <a:lnTo>
                    <a:pt x="687" y="2311"/>
                  </a:lnTo>
                  <a:lnTo>
                    <a:pt x="701" y="2303"/>
                  </a:lnTo>
                  <a:lnTo>
                    <a:pt x="709" y="2303"/>
                  </a:lnTo>
                  <a:lnTo>
                    <a:pt x="716" y="2296"/>
                  </a:lnTo>
                  <a:lnTo>
                    <a:pt x="723" y="2296"/>
                  </a:lnTo>
                  <a:lnTo>
                    <a:pt x="738" y="2289"/>
                  </a:lnTo>
                  <a:lnTo>
                    <a:pt x="745" y="2282"/>
                  </a:lnTo>
                  <a:lnTo>
                    <a:pt x="752" y="2275"/>
                  </a:lnTo>
                  <a:lnTo>
                    <a:pt x="760" y="2275"/>
                  </a:lnTo>
                  <a:lnTo>
                    <a:pt x="774" y="2268"/>
                  </a:lnTo>
                  <a:lnTo>
                    <a:pt x="782" y="2261"/>
                  </a:lnTo>
                  <a:lnTo>
                    <a:pt x="789" y="2254"/>
                  </a:lnTo>
                  <a:lnTo>
                    <a:pt x="796" y="2247"/>
                  </a:lnTo>
                  <a:lnTo>
                    <a:pt x="804" y="2233"/>
                  </a:lnTo>
                  <a:lnTo>
                    <a:pt x="818" y="2226"/>
                  </a:lnTo>
                  <a:lnTo>
                    <a:pt x="825" y="2218"/>
                  </a:lnTo>
                  <a:lnTo>
                    <a:pt x="833" y="2204"/>
                  </a:lnTo>
                  <a:lnTo>
                    <a:pt x="840" y="2190"/>
                  </a:lnTo>
                  <a:lnTo>
                    <a:pt x="855" y="2183"/>
                  </a:lnTo>
                  <a:lnTo>
                    <a:pt x="862" y="2169"/>
                  </a:lnTo>
                  <a:lnTo>
                    <a:pt x="869" y="2148"/>
                  </a:lnTo>
                  <a:lnTo>
                    <a:pt x="877" y="2133"/>
                  </a:lnTo>
                  <a:lnTo>
                    <a:pt x="891" y="2112"/>
                  </a:lnTo>
                  <a:lnTo>
                    <a:pt x="899" y="2091"/>
                  </a:lnTo>
                  <a:lnTo>
                    <a:pt x="906" y="2070"/>
                  </a:lnTo>
                  <a:lnTo>
                    <a:pt x="913" y="2041"/>
                  </a:lnTo>
                  <a:lnTo>
                    <a:pt x="928" y="2006"/>
                  </a:lnTo>
                  <a:lnTo>
                    <a:pt x="935" y="1970"/>
                  </a:lnTo>
                  <a:lnTo>
                    <a:pt x="942" y="1928"/>
                  </a:lnTo>
                  <a:lnTo>
                    <a:pt x="950" y="1878"/>
                  </a:lnTo>
                  <a:lnTo>
                    <a:pt x="964" y="1822"/>
                  </a:lnTo>
                  <a:lnTo>
                    <a:pt x="972" y="1751"/>
                  </a:lnTo>
                  <a:lnTo>
                    <a:pt x="979" y="1666"/>
                  </a:lnTo>
                  <a:lnTo>
                    <a:pt x="986" y="1574"/>
                  </a:lnTo>
                  <a:lnTo>
                    <a:pt x="1001" y="1460"/>
                  </a:lnTo>
                  <a:lnTo>
                    <a:pt x="1008" y="1333"/>
                  </a:lnTo>
                  <a:lnTo>
                    <a:pt x="1016" y="1191"/>
                  </a:lnTo>
                  <a:lnTo>
                    <a:pt x="1023" y="1049"/>
                  </a:lnTo>
                  <a:lnTo>
                    <a:pt x="1030" y="900"/>
                  </a:lnTo>
                  <a:lnTo>
                    <a:pt x="1045" y="759"/>
                  </a:lnTo>
                  <a:lnTo>
                    <a:pt x="1052" y="631"/>
                  </a:lnTo>
                  <a:lnTo>
                    <a:pt x="1059" y="518"/>
                  </a:lnTo>
                  <a:lnTo>
                    <a:pt x="1067" y="425"/>
                  </a:lnTo>
                  <a:lnTo>
                    <a:pt x="1081" y="340"/>
                  </a:lnTo>
                  <a:lnTo>
                    <a:pt x="1089" y="270"/>
                  </a:lnTo>
                  <a:lnTo>
                    <a:pt x="1096" y="213"/>
                  </a:lnTo>
                  <a:lnTo>
                    <a:pt x="1103" y="163"/>
                  </a:lnTo>
                  <a:lnTo>
                    <a:pt x="1118" y="121"/>
                  </a:lnTo>
                  <a:lnTo>
                    <a:pt x="1125" y="85"/>
                  </a:lnTo>
                  <a:lnTo>
                    <a:pt x="1132" y="50"/>
                  </a:lnTo>
                  <a:lnTo>
                    <a:pt x="1140" y="22"/>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51620" name="Freeform 135"/>
            <p:cNvSpPr>
              <a:spLocks/>
            </p:cNvSpPr>
            <p:nvPr/>
          </p:nvSpPr>
          <p:spPr bwMode="auto">
            <a:xfrm>
              <a:off x="3113" y="716"/>
              <a:ext cx="1148" cy="326"/>
            </a:xfrm>
            <a:custGeom>
              <a:avLst/>
              <a:gdLst>
                <a:gd name="T0" fmla="*/ 15 w 1148"/>
                <a:gd name="T1" fmla="*/ 284 h 326"/>
                <a:gd name="T2" fmla="*/ 44 w 1148"/>
                <a:gd name="T3" fmla="*/ 234 h 326"/>
                <a:gd name="T4" fmla="*/ 73 w 1148"/>
                <a:gd name="T5" fmla="*/ 199 h 326"/>
                <a:gd name="T6" fmla="*/ 95 w 1148"/>
                <a:gd name="T7" fmla="*/ 170 h 326"/>
                <a:gd name="T8" fmla="*/ 125 w 1148"/>
                <a:gd name="T9" fmla="*/ 149 h 326"/>
                <a:gd name="T10" fmla="*/ 154 w 1148"/>
                <a:gd name="T11" fmla="*/ 135 h 326"/>
                <a:gd name="T12" fmla="*/ 176 w 1148"/>
                <a:gd name="T13" fmla="*/ 121 h 326"/>
                <a:gd name="T14" fmla="*/ 205 w 1148"/>
                <a:gd name="T15" fmla="*/ 107 h 326"/>
                <a:gd name="T16" fmla="*/ 234 w 1148"/>
                <a:gd name="T17" fmla="*/ 100 h 326"/>
                <a:gd name="T18" fmla="*/ 263 w 1148"/>
                <a:gd name="T19" fmla="*/ 85 h 326"/>
                <a:gd name="T20" fmla="*/ 285 w 1148"/>
                <a:gd name="T21" fmla="*/ 78 h 326"/>
                <a:gd name="T22" fmla="*/ 315 w 1148"/>
                <a:gd name="T23" fmla="*/ 71 h 326"/>
                <a:gd name="T24" fmla="*/ 344 w 1148"/>
                <a:gd name="T25" fmla="*/ 64 h 326"/>
                <a:gd name="T26" fmla="*/ 366 w 1148"/>
                <a:gd name="T27" fmla="*/ 57 h 326"/>
                <a:gd name="T28" fmla="*/ 395 w 1148"/>
                <a:gd name="T29" fmla="*/ 57 h 326"/>
                <a:gd name="T30" fmla="*/ 424 w 1148"/>
                <a:gd name="T31" fmla="*/ 50 h 326"/>
                <a:gd name="T32" fmla="*/ 454 w 1148"/>
                <a:gd name="T33" fmla="*/ 43 h 326"/>
                <a:gd name="T34" fmla="*/ 475 w 1148"/>
                <a:gd name="T35" fmla="*/ 43 h 326"/>
                <a:gd name="T36" fmla="*/ 505 w 1148"/>
                <a:gd name="T37" fmla="*/ 36 h 326"/>
                <a:gd name="T38" fmla="*/ 534 w 1148"/>
                <a:gd name="T39" fmla="*/ 36 h 326"/>
                <a:gd name="T40" fmla="*/ 556 w 1148"/>
                <a:gd name="T41" fmla="*/ 36 h 326"/>
                <a:gd name="T42" fmla="*/ 585 w 1148"/>
                <a:gd name="T43" fmla="*/ 29 h 326"/>
                <a:gd name="T44" fmla="*/ 614 w 1148"/>
                <a:gd name="T45" fmla="*/ 29 h 326"/>
                <a:gd name="T46" fmla="*/ 644 w 1148"/>
                <a:gd name="T47" fmla="*/ 29 h 326"/>
                <a:gd name="T48" fmla="*/ 665 w 1148"/>
                <a:gd name="T49" fmla="*/ 22 h 326"/>
                <a:gd name="T50" fmla="*/ 695 w 1148"/>
                <a:gd name="T51" fmla="*/ 22 h 326"/>
                <a:gd name="T52" fmla="*/ 724 w 1148"/>
                <a:gd name="T53" fmla="*/ 22 h 326"/>
                <a:gd name="T54" fmla="*/ 746 w 1148"/>
                <a:gd name="T55" fmla="*/ 14 h 326"/>
                <a:gd name="T56" fmla="*/ 775 w 1148"/>
                <a:gd name="T57" fmla="*/ 14 h 326"/>
                <a:gd name="T58" fmla="*/ 804 w 1148"/>
                <a:gd name="T59" fmla="*/ 14 h 326"/>
                <a:gd name="T60" fmla="*/ 834 w 1148"/>
                <a:gd name="T61" fmla="*/ 14 h 326"/>
                <a:gd name="T62" fmla="*/ 855 w 1148"/>
                <a:gd name="T63" fmla="*/ 14 h 326"/>
                <a:gd name="T64" fmla="*/ 885 w 1148"/>
                <a:gd name="T65" fmla="*/ 7 h 326"/>
                <a:gd name="T66" fmla="*/ 914 w 1148"/>
                <a:gd name="T67" fmla="*/ 7 h 326"/>
                <a:gd name="T68" fmla="*/ 943 w 1148"/>
                <a:gd name="T69" fmla="*/ 7 h 326"/>
                <a:gd name="T70" fmla="*/ 965 w 1148"/>
                <a:gd name="T71" fmla="*/ 7 h 326"/>
                <a:gd name="T72" fmla="*/ 994 w 1148"/>
                <a:gd name="T73" fmla="*/ 7 h 326"/>
                <a:gd name="T74" fmla="*/ 1024 w 1148"/>
                <a:gd name="T75" fmla="*/ 7 h 326"/>
                <a:gd name="T76" fmla="*/ 1046 w 1148"/>
                <a:gd name="T77" fmla="*/ 0 h 326"/>
                <a:gd name="T78" fmla="*/ 1075 w 1148"/>
                <a:gd name="T79" fmla="*/ 0 h 326"/>
                <a:gd name="T80" fmla="*/ 1104 w 1148"/>
                <a:gd name="T81" fmla="*/ 0 h 326"/>
                <a:gd name="T82" fmla="*/ 1133 w 1148"/>
                <a:gd name="T83" fmla="*/ 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326"/>
                <a:gd name="T128" fmla="*/ 1148 w 1148"/>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326">
                  <a:moveTo>
                    <a:pt x="0" y="326"/>
                  </a:moveTo>
                  <a:lnTo>
                    <a:pt x="8" y="305"/>
                  </a:lnTo>
                  <a:lnTo>
                    <a:pt x="15" y="284"/>
                  </a:lnTo>
                  <a:lnTo>
                    <a:pt x="22" y="270"/>
                  </a:lnTo>
                  <a:lnTo>
                    <a:pt x="37" y="248"/>
                  </a:lnTo>
                  <a:lnTo>
                    <a:pt x="44" y="234"/>
                  </a:lnTo>
                  <a:lnTo>
                    <a:pt x="52" y="227"/>
                  </a:lnTo>
                  <a:lnTo>
                    <a:pt x="59" y="213"/>
                  </a:lnTo>
                  <a:lnTo>
                    <a:pt x="73" y="199"/>
                  </a:lnTo>
                  <a:lnTo>
                    <a:pt x="81" y="192"/>
                  </a:lnTo>
                  <a:lnTo>
                    <a:pt x="88" y="185"/>
                  </a:lnTo>
                  <a:lnTo>
                    <a:pt x="95" y="170"/>
                  </a:lnTo>
                  <a:lnTo>
                    <a:pt x="103" y="163"/>
                  </a:lnTo>
                  <a:lnTo>
                    <a:pt x="117" y="156"/>
                  </a:lnTo>
                  <a:lnTo>
                    <a:pt x="125" y="149"/>
                  </a:lnTo>
                  <a:lnTo>
                    <a:pt x="132" y="142"/>
                  </a:lnTo>
                  <a:lnTo>
                    <a:pt x="139" y="142"/>
                  </a:lnTo>
                  <a:lnTo>
                    <a:pt x="154" y="135"/>
                  </a:lnTo>
                  <a:lnTo>
                    <a:pt x="161" y="128"/>
                  </a:lnTo>
                  <a:lnTo>
                    <a:pt x="168" y="121"/>
                  </a:lnTo>
                  <a:lnTo>
                    <a:pt x="176" y="121"/>
                  </a:lnTo>
                  <a:lnTo>
                    <a:pt x="190" y="114"/>
                  </a:lnTo>
                  <a:lnTo>
                    <a:pt x="198" y="114"/>
                  </a:lnTo>
                  <a:lnTo>
                    <a:pt x="205" y="107"/>
                  </a:lnTo>
                  <a:lnTo>
                    <a:pt x="212" y="100"/>
                  </a:lnTo>
                  <a:lnTo>
                    <a:pt x="227" y="100"/>
                  </a:lnTo>
                  <a:lnTo>
                    <a:pt x="234" y="100"/>
                  </a:lnTo>
                  <a:lnTo>
                    <a:pt x="242" y="92"/>
                  </a:lnTo>
                  <a:lnTo>
                    <a:pt x="249" y="92"/>
                  </a:lnTo>
                  <a:lnTo>
                    <a:pt x="263" y="85"/>
                  </a:lnTo>
                  <a:lnTo>
                    <a:pt x="271" y="85"/>
                  </a:lnTo>
                  <a:lnTo>
                    <a:pt x="278" y="78"/>
                  </a:lnTo>
                  <a:lnTo>
                    <a:pt x="285" y="78"/>
                  </a:lnTo>
                  <a:lnTo>
                    <a:pt x="300" y="78"/>
                  </a:lnTo>
                  <a:lnTo>
                    <a:pt x="307" y="71"/>
                  </a:lnTo>
                  <a:lnTo>
                    <a:pt x="315" y="71"/>
                  </a:lnTo>
                  <a:lnTo>
                    <a:pt x="322" y="71"/>
                  </a:lnTo>
                  <a:lnTo>
                    <a:pt x="329" y="64"/>
                  </a:lnTo>
                  <a:lnTo>
                    <a:pt x="344" y="64"/>
                  </a:lnTo>
                  <a:lnTo>
                    <a:pt x="351" y="64"/>
                  </a:lnTo>
                  <a:lnTo>
                    <a:pt x="358" y="64"/>
                  </a:lnTo>
                  <a:lnTo>
                    <a:pt x="366" y="57"/>
                  </a:lnTo>
                  <a:lnTo>
                    <a:pt x="380" y="57"/>
                  </a:lnTo>
                  <a:lnTo>
                    <a:pt x="388" y="57"/>
                  </a:lnTo>
                  <a:lnTo>
                    <a:pt x="395" y="57"/>
                  </a:lnTo>
                  <a:lnTo>
                    <a:pt x="402" y="50"/>
                  </a:lnTo>
                  <a:lnTo>
                    <a:pt x="417" y="50"/>
                  </a:lnTo>
                  <a:lnTo>
                    <a:pt x="424" y="50"/>
                  </a:lnTo>
                  <a:lnTo>
                    <a:pt x="432" y="50"/>
                  </a:lnTo>
                  <a:lnTo>
                    <a:pt x="439" y="50"/>
                  </a:lnTo>
                  <a:lnTo>
                    <a:pt x="454" y="43"/>
                  </a:lnTo>
                  <a:lnTo>
                    <a:pt x="461" y="43"/>
                  </a:lnTo>
                  <a:lnTo>
                    <a:pt x="468" y="43"/>
                  </a:lnTo>
                  <a:lnTo>
                    <a:pt x="475" y="43"/>
                  </a:lnTo>
                  <a:lnTo>
                    <a:pt x="490" y="43"/>
                  </a:lnTo>
                  <a:lnTo>
                    <a:pt x="497" y="43"/>
                  </a:lnTo>
                  <a:lnTo>
                    <a:pt x="505" y="36"/>
                  </a:lnTo>
                  <a:lnTo>
                    <a:pt x="512" y="36"/>
                  </a:lnTo>
                  <a:lnTo>
                    <a:pt x="519" y="36"/>
                  </a:lnTo>
                  <a:lnTo>
                    <a:pt x="534" y="36"/>
                  </a:lnTo>
                  <a:lnTo>
                    <a:pt x="541" y="36"/>
                  </a:lnTo>
                  <a:lnTo>
                    <a:pt x="549" y="36"/>
                  </a:lnTo>
                  <a:lnTo>
                    <a:pt x="556" y="36"/>
                  </a:lnTo>
                  <a:lnTo>
                    <a:pt x="570" y="29"/>
                  </a:lnTo>
                  <a:lnTo>
                    <a:pt x="578" y="29"/>
                  </a:lnTo>
                  <a:lnTo>
                    <a:pt x="585" y="29"/>
                  </a:lnTo>
                  <a:lnTo>
                    <a:pt x="592" y="29"/>
                  </a:lnTo>
                  <a:lnTo>
                    <a:pt x="607" y="29"/>
                  </a:lnTo>
                  <a:lnTo>
                    <a:pt x="614" y="29"/>
                  </a:lnTo>
                  <a:lnTo>
                    <a:pt x="622" y="29"/>
                  </a:lnTo>
                  <a:lnTo>
                    <a:pt x="629" y="29"/>
                  </a:lnTo>
                  <a:lnTo>
                    <a:pt x="644" y="29"/>
                  </a:lnTo>
                  <a:lnTo>
                    <a:pt x="651" y="22"/>
                  </a:lnTo>
                  <a:lnTo>
                    <a:pt x="658" y="22"/>
                  </a:lnTo>
                  <a:lnTo>
                    <a:pt x="665" y="22"/>
                  </a:lnTo>
                  <a:lnTo>
                    <a:pt x="680" y="22"/>
                  </a:lnTo>
                  <a:lnTo>
                    <a:pt x="687" y="22"/>
                  </a:lnTo>
                  <a:lnTo>
                    <a:pt x="695" y="22"/>
                  </a:lnTo>
                  <a:lnTo>
                    <a:pt x="702" y="22"/>
                  </a:lnTo>
                  <a:lnTo>
                    <a:pt x="717" y="22"/>
                  </a:lnTo>
                  <a:lnTo>
                    <a:pt x="724" y="22"/>
                  </a:lnTo>
                  <a:lnTo>
                    <a:pt x="731" y="22"/>
                  </a:lnTo>
                  <a:lnTo>
                    <a:pt x="739" y="22"/>
                  </a:lnTo>
                  <a:lnTo>
                    <a:pt x="746" y="14"/>
                  </a:lnTo>
                  <a:lnTo>
                    <a:pt x="760" y="14"/>
                  </a:lnTo>
                  <a:lnTo>
                    <a:pt x="768" y="14"/>
                  </a:lnTo>
                  <a:lnTo>
                    <a:pt x="775" y="14"/>
                  </a:lnTo>
                  <a:lnTo>
                    <a:pt x="782" y="14"/>
                  </a:lnTo>
                  <a:lnTo>
                    <a:pt x="797" y="14"/>
                  </a:lnTo>
                  <a:lnTo>
                    <a:pt x="804" y="14"/>
                  </a:lnTo>
                  <a:lnTo>
                    <a:pt x="812" y="14"/>
                  </a:lnTo>
                  <a:lnTo>
                    <a:pt x="819" y="14"/>
                  </a:lnTo>
                  <a:lnTo>
                    <a:pt x="834" y="14"/>
                  </a:lnTo>
                  <a:lnTo>
                    <a:pt x="841" y="14"/>
                  </a:lnTo>
                  <a:lnTo>
                    <a:pt x="848" y="14"/>
                  </a:lnTo>
                  <a:lnTo>
                    <a:pt x="855" y="14"/>
                  </a:lnTo>
                  <a:lnTo>
                    <a:pt x="870" y="14"/>
                  </a:lnTo>
                  <a:lnTo>
                    <a:pt x="877" y="7"/>
                  </a:lnTo>
                  <a:lnTo>
                    <a:pt x="885" y="7"/>
                  </a:lnTo>
                  <a:lnTo>
                    <a:pt x="892" y="7"/>
                  </a:lnTo>
                  <a:lnTo>
                    <a:pt x="907" y="7"/>
                  </a:lnTo>
                  <a:lnTo>
                    <a:pt x="914" y="7"/>
                  </a:lnTo>
                  <a:lnTo>
                    <a:pt x="921" y="7"/>
                  </a:lnTo>
                  <a:lnTo>
                    <a:pt x="929" y="7"/>
                  </a:lnTo>
                  <a:lnTo>
                    <a:pt x="943" y="7"/>
                  </a:lnTo>
                  <a:lnTo>
                    <a:pt x="950" y="7"/>
                  </a:lnTo>
                  <a:lnTo>
                    <a:pt x="958" y="7"/>
                  </a:lnTo>
                  <a:lnTo>
                    <a:pt x="965" y="7"/>
                  </a:lnTo>
                  <a:lnTo>
                    <a:pt x="972" y="7"/>
                  </a:lnTo>
                  <a:lnTo>
                    <a:pt x="987" y="7"/>
                  </a:lnTo>
                  <a:lnTo>
                    <a:pt x="994" y="7"/>
                  </a:lnTo>
                  <a:lnTo>
                    <a:pt x="1002" y="7"/>
                  </a:lnTo>
                  <a:lnTo>
                    <a:pt x="1009" y="7"/>
                  </a:lnTo>
                  <a:lnTo>
                    <a:pt x="1024" y="7"/>
                  </a:lnTo>
                  <a:lnTo>
                    <a:pt x="1031" y="7"/>
                  </a:lnTo>
                  <a:lnTo>
                    <a:pt x="1038" y="7"/>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21" name="Freeform 136"/>
            <p:cNvSpPr>
              <a:spLocks/>
            </p:cNvSpPr>
            <p:nvPr/>
          </p:nvSpPr>
          <p:spPr bwMode="auto">
            <a:xfrm>
              <a:off x="4261" y="702"/>
              <a:ext cx="891" cy="14"/>
            </a:xfrm>
            <a:custGeom>
              <a:avLst/>
              <a:gdLst>
                <a:gd name="T0" fmla="*/ 7 w 891"/>
                <a:gd name="T1" fmla="*/ 14 h 14"/>
                <a:gd name="T2" fmla="*/ 29 w 891"/>
                <a:gd name="T3" fmla="*/ 14 h 14"/>
                <a:gd name="T4" fmla="*/ 44 w 891"/>
                <a:gd name="T5" fmla="*/ 14 h 14"/>
                <a:gd name="T6" fmla="*/ 66 w 891"/>
                <a:gd name="T7" fmla="*/ 14 h 14"/>
                <a:gd name="T8" fmla="*/ 80 w 891"/>
                <a:gd name="T9" fmla="*/ 14 h 14"/>
                <a:gd name="T10" fmla="*/ 102 w 891"/>
                <a:gd name="T11" fmla="*/ 14 h 14"/>
                <a:gd name="T12" fmla="*/ 117 w 891"/>
                <a:gd name="T13" fmla="*/ 14 h 14"/>
                <a:gd name="T14" fmla="*/ 139 w 891"/>
                <a:gd name="T15" fmla="*/ 14 h 14"/>
                <a:gd name="T16" fmla="*/ 153 w 891"/>
                <a:gd name="T17" fmla="*/ 7 h 14"/>
                <a:gd name="T18" fmla="*/ 175 w 891"/>
                <a:gd name="T19" fmla="*/ 7 h 14"/>
                <a:gd name="T20" fmla="*/ 190 w 891"/>
                <a:gd name="T21" fmla="*/ 7 h 14"/>
                <a:gd name="T22" fmla="*/ 212 w 891"/>
                <a:gd name="T23" fmla="*/ 7 h 14"/>
                <a:gd name="T24" fmla="*/ 226 w 891"/>
                <a:gd name="T25" fmla="*/ 7 h 14"/>
                <a:gd name="T26" fmla="*/ 241 w 891"/>
                <a:gd name="T27" fmla="*/ 7 h 14"/>
                <a:gd name="T28" fmla="*/ 263 w 891"/>
                <a:gd name="T29" fmla="*/ 7 h 14"/>
                <a:gd name="T30" fmla="*/ 278 w 891"/>
                <a:gd name="T31" fmla="*/ 7 h 14"/>
                <a:gd name="T32" fmla="*/ 299 w 891"/>
                <a:gd name="T33" fmla="*/ 7 h 14"/>
                <a:gd name="T34" fmla="*/ 314 w 891"/>
                <a:gd name="T35" fmla="*/ 7 h 14"/>
                <a:gd name="T36" fmla="*/ 336 w 891"/>
                <a:gd name="T37" fmla="*/ 7 h 14"/>
                <a:gd name="T38" fmla="*/ 351 w 891"/>
                <a:gd name="T39" fmla="*/ 7 h 14"/>
                <a:gd name="T40" fmla="*/ 373 w 891"/>
                <a:gd name="T41" fmla="*/ 7 h 14"/>
                <a:gd name="T42" fmla="*/ 387 w 891"/>
                <a:gd name="T43" fmla="*/ 7 h 14"/>
                <a:gd name="T44" fmla="*/ 409 w 891"/>
                <a:gd name="T45" fmla="*/ 7 h 14"/>
                <a:gd name="T46" fmla="*/ 424 w 891"/>
                <a:gd name="T47" fmla="*/ 7 h 14"/>
                <a:gd name="T48" fmla="*/ 446 w 891"/>
                <a:gd name="T49" fmla="*/ 7 h 14"/>
                <a:gd name="T50" fmla="*/ 460 w 891"/>
                <a:gd name="T51" fmla="*/ 7 h 14"/>
                <a:gd name="T52" fmla="*/ 482 w 891"/>
                <a:gd name="T53" fmla="*/ 7 h 14"/>
                <a:gd name="T54" fmla="*/ 497 w 891"/>
                <a:gd name="T55" fmla="*/ 7 h 14"/>
                <a:gd name="T56" fmla="*/ 519 w 891"/>
                <a:gd name="T57" fmla="*/ 0 h 14"/>
                <a:gd name="T58" fmla="*/ 533 w 891"/>
                <a:gd name="T59" fmla="*/ 0 h 14"/>
                <a:gd name="T60" fmla="*/ 555 w 891"/>
                <a:gd name="T61" fmla="*/ 0 h 14"/>
                <a:gd name="T62" fmla="*/ 570 w 891"/>
                <a:gd name="T63" fmla="*/ 0 h 14"/>
                <a:gd name="T64" fmla="*/ 592 w 891"/>
                <a:gd name="T65" fmla="*/ 0 h 14"/>
                <a:gd name="T66" fmla="*/ 606 w 891"/>
                <a:gd name="T67" fmla="*/ 0 h 14"/>
                <a:gd name="T68" fmla="*/ 628 w 891"/>
                <a:gd name="T69" fmla="*/ 0 h 14"/>
                <a:gd name="T70" fmla="*/ 643 w 891"/>
                <a:gd name="T71" fmla="*/ 0 h 14"/>
                <a:gd name="T72" fmla="*/ 665 w 891"/>
                <a:gd name="T73" fmla="*/ 0 h 14"/>
                <a:gd name="T74" fmla="*/ 680 w 891"/>
                <a:gd name="T75" fmla="*/ 0 h 14"/>
                <a:gd name="T76" fmla="*/ 694 w 891"/>
                <a:gd name="T77" fmla="*/ 0 h 14"/>
                <a:gd name="T78" fmla="*/ 716 w 891"/>
                <a:gd name="T79" fmla="*/ 0 h 14"/>
                <a:gd name="T80" fmla="*/ 731 w 891"/>
                <a:gd name="T81" fmla="*/ 0 h 14"/>
                <a:gd name="T82" fmla="*/ 753 w 891"/>
                <a:gd name="T83" fmla="*/ 0 h 14"/>
                <a:gd name="T84" fmla="*/ 767 w 891"/>
                <a:gd name="T85" fmla="*/ 0 h 14"/>
                <a:gd name="T86" fmla="*/ 789 w 891"/>
                <a:gd name="T87" fmla="*/ 0 h 14"/>
                <a:gd name="T88" fmla="*/ 804 w 891"/>
                <a:gd name="T89" fmla="*/ 0 h 14"/>
                <a:gd name="T90" fmla="*/ 826 w 891"/>
                <a:gd name="T91" fmla="*/ 0 h 14"/>
                <a:gd name="T92" fmla="*/ 840 w 891"/>
                <a:gd name="T93" fmla="*/ 0 h 14"/>
                <a:gd name="T94" fmla="*/ 862 w 891"/>
                <a:gd name="T95" fmla="*/ 0 h 14"/>
                <a:gd name="T96" fmla="*/ 877 w 891"/>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4"/>
                <a:gd name="T149" fmla="*/ 891 w 891"/>
                <a:gd name="T150" fmla="*/ 14 h 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4">
                  <a:moveTo>
                    <a:pt x="0" y="14"/>
                  </a:moveTo>
                  <a:lnTo>
                    <a:pt x="7" y="14"/>
                  </a:lnTo>
                  <a:lnTo>
                    <a:pt x="22" y="14"/>
                  </a:lnTo>
                  <a:lnTo>
                    <a:pt x="29" y="14"/>
                  </a:lnTo>
                  <a:lnTo>
                    <a:pt x="36" y="14"/>
                  </a:lnTo>
                  <a:lnTo>
                    <a:pt x="44" y="14"/>
                  </a:lnTo>
                  <a:lnTo>
                    <a:pt x="51" y="14"/>
                  </a:lnTo>
                  <a:lnTo>
                    <a:pt x="66" y="14"/>
                  </a:lnTo>
                  <a:lnTo>
                    <a:pt x="73" y="14"/>
                  </a:lnTo>
                  <a:lnTo>
                    <a:pt x="80" y="14"/>
                  </a:lnTo>
                  <a:lnTo>
                    <a:pt x="88" y="14"/>
                  </a:lnTo>
                  <a:lnTo>
                    <a:pt x="102" y="14"/>
                  </a:lnTo>
                  <a:lnTo>
                    <a:pt x="109" y="14"/>
                  </a:lnTo>
                  <a:lnTo>
                    <a:pt x="117" y="14"/>
                  </a:lnTo>
                  <a:lnTo>
                    <a:pt x="124" y="14"/>
                  </a:lnTo>
                  <a:lnTo>
                    <a:pt x="139" y="14"/>
                  </a:lnTo>
                  <a:lnTo>
                    <a:pt x="146" y="7"/>
                  </a:lnTo>
                  <a:lnTo>
                    <a:pt x="153" y="7"/>
                  </a:lnTo>
                  <a:lnTo>
                    <a:pt x="161" y="7"/>
                  </a:lnTo>
                  <a:lnTo>
                    <a:pt x="175" y="7"/>
                  </a:lnTo>
                  <a:lnTo>
                    <a:pt x="183" y="7"/>
                  </a:lnTo>
                  <a:lnTo>
                    <a:pt x="190" y="7"/>
                  </a:lnTo>
                  <a:lnTo>
                    <a:pt x="197" y="7"/>
                  </a:lnTo>
                  <a:lnTo>
                    <a:pt x="212" y="7"/>
                  </a:lnTo>
                  <a:lnTo>
                    <a:pt x="219" y="7"/>
                  </a:lnTo>
                  <a:lnTo>
                    <a:pt x="226" y="7"/>
                  </a:lnTo>
                  <a:lnTo>
                    <a:pt x="234" y="7"/>
                  </a:lnTo>
                  <a:lnTo>
                    <a:pt x="241" y="7"/>
                  </a:lnTo>
                  <a:lnTo>
                    <a:pt x="256" y="7"/>
                  </a:lnTo>
                  <a:lnTo>
                    <a:pt x="263" y="7"/>
                  </a:lnTo>
                  <a:lnTo>
                    <a:pt x="270" y="7"/>
                  </a:lnTo>
                  <a:lnTo>
                    <a:pt x="278" y="7"/>
                  </a:lnTo>
                  <a:lnTo>
                    <a:pt x="292" y="7"/>
                  </a:lnTo>
                  <a:lnTo>
                    <a:pt x="299" y="7"/>
                  </a:lnTo>
                  <a:lnTo>
                    <a:pt x="307" y="7"/>
                  </a:lnTo>
                  <a:lnTo>
                    <a:pt x="314" y="7"/>
                  </a:lnTo>
                  <a:lnTo>
                    <a:pt x="329" y="7"/>
                  </a:lnTo>
                  <a:lnTo>
                    <a:pt x="336" y="7"/>
                  </a:lnTo>
                  <a:lnTo>
                    <a:pt x="343" y="7"/>
                  </a:lnTo>
                  <a:lnTo>
                    <a:pt x="351" y="7"/>
                  </a:lnTo>
                  <a:lnTo>
                    <a:pt x="365" y="7"/>
                  </a:lnTo>
                  <a:lnTo>
                    <a:pt x="373" y="7"/>
                  </a:lnTo>
                  <a:lnTo>
                    <a:pt x="380" y="7"/>
                  </a:lnTo>
                  <a:lnTo>
                    <a:pt x="387" y="7"/>
                  </a:lnTo>
                  <a:lnTo>
                    <a:pt x="402" y="7"/>
                  </a:lnTo>
                  <a:lnTo>
                    <a:pt x="409" y="7"/>
                  </a:lnTo>
                  <a:lnTo>
                    <a:pt x="416" y="7"/>
                  </a:lnTo>
                  <a:lnTo>
                    <a:pt x="424" y="7"/>
                  </a:lnTo>
                  <a:lnTo>
                    <a:pt x="438" y="7"/>
                  </a:lnTo>
                  <a:lnTo>
                    <a:pt x="446" y="7"/>
                  </a:lnTo>
                  <a:lnTo>
                    <a:pt x="453" y="7"/>
                  </a:lnTo>
                  <a:lnTo>
                    <a:pt x="460" y="7"/>
                  </a:lnTo>
                  <a:lnTo>
                    <a:pt x="468" y="7"/>
                  </a:lnTo>
                  <a:lnTo>
                    <a:pt x="482" y="7"/>
                  </a:lnTo>
                  <a:lnTo>
                    <a:pt x="490" y="7"/>
                  </a:lnTo>
                  <a:lnTo>
                    <a:pt x="497" y="7"/>
                  </a:lnTo>
                  <a:lnTo>
                    <a:pt x="504" y="7"/>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3603" name="Group 70"/>
          <p:cNvGrpSpPr>
            <a:grpSpLocks/>
          </p:cNvGrpSpPr>
          <p:nvPr/>
        </p:nvGrpSpPr>
        <p:grpSpPr bwMode="auto">
          <a:xfrm>
            <a:off x="736600" y="2203450"/>
            <a:ext cx="3327400" cy="3086100"/>
            <a:chOff x="256" y="1352"/>
            <a:chExt cx="2096" cy="1944"/>
          </a:xfrm>
        </p:grpSpPr>
        <p:sp>
          <p:nvSpPr>
            <p:cNvPr id="153609" name="Rectangle 71"/>
            <p:cNvSpPr>
              <a:spLocks noChangeArrowheads="1"/>
            </p:cNvSpPr>
            <p:nvPr/>
          </p:nvSpPr>
          <p:spPr bwMode="auto">
            <a:xfrm>
              <a:off x="256" y="1352"/>
              <a:ext cx="2096" cy="19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endParaRPr lang="es-ES_tradnl"/>
            </a:p>
          </p:txBody>
        </p:sp>
        <p:sp>
          <p:nvSpPr>
            <p:cNvPr id="153610" name="Oval 72"/>
            <p:cNvSpPr>
              <a:spLocks noChangeArrowheads="1"/>
            </p:cNvSpPr>
            <p:nvPr/>
          </p:nvSpPr>
          <p:spPr bwMode="auto">
            <a:xfrm>
              <a:off x="648" y="1704"/>
              <a:ext cx="1280" cy="12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11" name="Oval 73"/>
            <p:cNvSpPr>
              <a:spLocks noChangeArrowheads="1"/>
            </p:cNvSpPr>
            <p:nvPr/>
          </p:nvSpPr>
          <p:spPr bwMode="auto">
            <a:xfrm>
              <a:off x="1112" y="2136"/>
              <a:ext cx="360" cy="344"/>
            </a:xfrm>
            <a:prstGeom prst="ellipse">
              <a:avLst/>
            </a:prstGeom>
            <a:solidFill>
              <a:srgbClr val="FFFFFF"/>
            </a:solidFill>
            <a:ln w="9525">
              <a:noFill/>
              <a:round/>
              <a:headEnd/>
              <a:tailEnd/>
            </a:ln>
          </p:spPr>
          <p:txBody>
            <a:bodyPr wrap="none" anchor="ctr">
              <a:prstTxWarp prst="textNoShape">
                <a:avLst/>
              </a:prstTxWarp>
            </a:bodyPr>
            <a:lstStyle/>
            <a:p>
              <a:endParaRPr lang="es-ES_tradnl"/>
            </a:p>
          </p:txBody>
        </p:sp>
      </p:grpSp>
      <p:sp>
        <p:nvSpPr>
          <p:cNvPr id="153604" name="Rectangle 74"/>
          <p:cNvSpPr>
            <a:spLocks noChangeArrowheads="1"/>
          </p:cNvSpPr>
          <p:nvPr/>
        </p:nvSpPr>
        <p:spPr bwMode="auto">
          <a:xfrm>
            <a:off x="4711700" y="2203450"/>
            <a:ext cx="3327400" cy="3086100"/>
          </a:xfrm>
          <a:prstGeom prst="rect">
            <a:avLst/>
          </a:prstGeom>
          <a:solidFill>
            <a:srgbClr val="00CC00"/>
          </a:solidFill>
          <a:ln w="9525">
            <a:solidFill>
              <a:schemeClr val="tx1"/>
            </a:solidFill>
            <a:miter lim="800000"/>
            <a:headEnd/>
            <a:tailEnd/>
          </a:ln>
        </p:spPr>
        <p:txBody>
          <a:bodyPr wrap="none" anchor="ctr">
            <a:prstTxWarp prst="textNoShape">
              <a:avLst/>
            </a:prstTxWarp>
          </a:bodyPr>
          <a:lstStyle/>
          <a:p>
            <a:endParaRPr lang="es-ES_tradnl"/>
          </a:p>
        </p:txBody>
      </p:sp>
      <p:sp>
        <p:nvSpPr>
          <p:cNvPr id="153605" name="Oval 75"/>
          <p:cNvSpPr>
            <a:spLocks noChangeArrowheads="1"/>
          </p:cNvSpPr>
          <p:nvPr/>
        </p:nvSpPr>
        <p:spPr bwMode="auto">
          <a:xfrm>
            <a:off x="5334000" y="2762250"/>
            <a:ext cx="2032000" cy="19050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06" name="Oval 76"/>
          <p:cNvSpPr>
            <a:spLocks noChangeArrowheads="1"/>
          </p:cNvSpPr>
          <p:nvPr/>
        </p:nvSpPr>
        <p:spPr bwMode="auto">
          <a:xfrm>
            <a:off x="6070600" y="3448050"/>
            <a:ext cx="571500" cy="546100"/>
          </a:xfrm>
          <a:prstGeom prst="ellipse">
            <a:avLst/>
          </a:prstGeom>
          <a:solidFill>
            <a:srgbClr val="00CC00"/>
          </a:solidFill>
          <a:ln w="9525">
            <a:noFill/>
            <a:round/>
            <a:headEnd/>
            <a:tailEnd/>
          </a:ln>
        </p:spPr>
        <p:txBody>
          <a:bodyPr wrap="none" anchor="ctr">
            <a:prstTxWarp prst="textNoShape">
              <a:avLst/>
            </a:prstTxWarp>
          </a:bodyPr>
          <a:lstStyle/>
          <a:p>
            <a:endParaRPr lang="es-ES_tradnl"/>
          </a:p>
        </p:txBody>
      </p:sp>
      <p:sp>
        <p:nvSpPr>
          <p:cNvPr id="153607" name="Rectangle 77"/>
          <p:cNvSpPr>
            <a:spLocks noChangeArrowheads="1"/>
          </p:cNvSpPr>
          <p:nvPr/>
        </p:nvSpPr>
        <p:spPr bwMode="auto">
          <a:xfrm>
            <a:off x="314325" y="5800725"/>
            <a:ext cx="8520113"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Maturana, H.; Varela, F. : </a:t>
            </a:r>
            <a:r>
              <a:rPr lang="de-DE" sz="1200" i="1">
                <a:solidFill>
                  <a:srgbClr val="3333CC"/>
                </a:solidFill>
              </a:rPr>
              <a:t>El árbol del conocimiento, </a:t>
            </a:r>
            <a:r>
              <a:rPr lang="de-DE" sz="1200">
                <a:solidFill>
                  <a:srgbClr val="3333CC"/>
                </a:solidFill>
              </a:rPr>
              <a:t>Editorial Universitaria, Santiago de Chile, 16º Edición, 2002.</a:t>
            </a:r>
            <a:endParaRPr lang="es-ES" sz="1200">
              <a:solidFill>
                <a:srgbClr val="3333CC"/>
              </a:solidFill>
            </a:endParaRPr>
          </a:p>
        </p:txBody>
      </p:sp>
      <p:sp>
        <p:nvSpPr>
          <p:cNvPr id="887886" name="Text Box 78"/>
          <p:cNvSpPr txBox="1">
            <a:spLocks noChangeArrowheads="1"/>
          </p:cNvSpPr>
          <p:nvPr/>
        </p:nvSpPr>
        <p:spPr bwMode="auto">
          <a:xfrm>
            <a:off x="784225" y="1100138"/>
            <a:ext cx="7419975" cy="82232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rPr>
              <a:t>El gris de ambas figuras es el mismo, sin embargo en la figura derecha se ve un poco rosado.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8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5651" name="Group 12"/>
          <p:cNvGrpSpPr>
            <a:grpSpLocks/>
          </p:cNvGrpSpPr>
          <p:nvPr/>
        </p:nvGrpSpPr>
        <p:grpSpPr bwMode="auto">
          <a:xfrm>
            <a:off x="2152650" y="1616075"/>
            <a:ext cx="2260600" cy="2260600"/>
            <a:chOff x="1256" y="696"/>
            <a:chExt cx="1424" cy="1424"/>
          </a:xfrm>
        </p:grpSpPr>
        <p:sp>
          <p:nvSpPr>
            <p:cNvPr id="155660" name="Rectangle 13"/>
            <p:cNvSpPr>
              <a:spLocks noChangeArrowheads="1"/>
            </p:cNvSpPr>
            <p:nvPr/>
          </p:nvSpPr>
          <p:spPr bwMode="auto">
            <a:xfrm>
              <a:off x="1256" y="696"/>
              <a:ext cx="1424" cy="1424"/>
            </a:xfrm>
            <a:prstGeom prst="rect">
              <a:avLst/>
            </a:prstGeom>
            <a:solidFill>
              <a:srgbClr val="FFFFFF"/>
            </a:solidFill>
            <a:ln w="9525">
              <a:noFill/>
              <a:miter lim="800000"/>
              <a:headEnd/>
              <a:tailEnd/>
            </a:ln>
          </p:spPr>
          <p:txBody>
            <a:bodyPr wrap="none" anchor="ctr">
              <a:prstTxWarp prst="textNoShape">
                <a:avLst/>
              </a:prstTxWarp>
            </a:bodyPr>
            <a:lstStyle/>
            <a:p>
              <a:endParaRPr lang="es-ES_tradnl"/>
            </a:p>
          </p:txBody>
        </p:sp>
        <p:sp>
          <p:nvSpPr>
            <p:cNvPr id="155661" name="Rectangle 14"/>
            <p:cNvSpPr>
              <a:spLocks noChangeArrowheads="1"/>
            </p:cNvSpPr>
            <p:nvPr/>
          </p:nvSpPr>
          <p:spPr bwMode="auto">
            <a:xfrm>
              <a:off x="1647" y="1077"/>
              <a:ext cx="631" cy="68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grpSp>
      <p:sp>
        <p:nvSpPr>
          <p:cNvPr id="155652" name="Rectangle 15"/>
          <p:cNvSpPr>
            <a:spLocks noChangeArrowheads="1"/>
          </p:cNvSpPr>
          <p:nvPr/>
        </p:nvSpPr>
        <p:spPr bwMode="auto">
          <a:xfrm>
            <a:off x="4381500" y="1616075"/>
            <a:ext cx="2260600" cy="2260600"/>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55653" name="Rectangle 16"/>
          <p:cNvSpPr>
            <a:spLocks noChangeArrowheads="1"/>
          </p:cNvSpPr>
          <p:nvPr/>
        </p:nvSpPr>
        <p:spPr bwMode="auto">
          <a:xfrm>
            <a:off x="5002213" y="2220913"/>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4" name="Rectangle 17"/>
          <p:cNvSpPr>
            <a:spLocks noChangeArrowheads="1"/>
          </p:cNvSpPr>
          <p:nvPr/>
        </p:nvSpPr>
        <p:spPr bwMode="auto">
          <a:xfrm>
            <a:off x="2152650" y="3778250"/>
            <a:ext cx="2260600" cy="2260600"/>
          </a:xfrm>
          <a:prstGeom prst="rect">
            <a:avLst/>
          </a:prstGeom>
          <a:solidFill>
            <a:srgbClr val="4A4A4A"/>
          </a:solidFill>
          <a:ln w="9525">
            <a:noFill/>
            <a:miter lim="800000"/>
            <a:headEnd/>
            <a:tailEnd/>
          </a:ln>
        </p:spPr>
        <p:txBody>
          <a:bodyPr wrap="none" anchor="ctr">
            <a:prstTxWarp prst="textNoShape">
              <a:avLst/>
            </a:prstTxWarp>
          </a:bodyPr>
          <a:lstStyle/>
          <a:p>
            <a:endParaRPr lang="es-ES_tradnl"/>
          </a:p>
        </p:txBody>
      </p:sp>
      <p:sp>
        <p:nvSpPr>
          <p:cNvPr id="155655" name="Rectangle 18"/>
          <p:cNvSpPr>
            <a:spLocks noChangeArrowheads="1"/>
          </p:cNvSpPr>
          <p:nvPr/>
        </p:nvSpPr>
        <p:spPr bwMode="auto">
          <a:xfrm>
            <a:off x="277336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6" name="Rectangle 19"/>
          <p:cNvSpPr>
            <a:spLocks noChangeArrowheads="1"/>
          </p:cNvSpPr>
          <p:nvPr/>
        </p:nvSpPr>
        <p:spPr bwMode="auto">
          <a:xfrm>
            <a:off x="4381500" y="3778250"/>
            <a:ext cx="2260600" cy="2260600"/>
          </a:xfrm>
          <a:prstGeom prst="rect">
            <a:avLst/>
          </a:prstGeom>
          <a:solidFill>
            <a:srgbClr val="000000"/>
          </a:solidFill>
          <a:ln w="9525">
            <a:noFill/>
            <a:miter lim="800000"/>
            <a:headEnd/>
            <a:tailEnd/>
          </a:ln>
        </p:spPr>
        <p:txBody>
          <a:bodyPr wrap="none" anchor="ctr">
            <a:prstTxWarp prst="textNoShape">
              <a:avLst/>
            </a:prstTxWarp>
          </a:bodyPr>
          <a:lstStyle/>
          <a:p>
            <a:endParaRPr lang="es-ES_tradnl"/>
          </a:p>
        </p:txBody>
      </p:sp>
      <p:sp>
        <p:nvSpPr>
          <p:cNvPr id="155657" name="Rectangle 20"/>
          <p:cNvSpPr>
            <a:spLocks noChangeArrowheads="1"/>
          </p:cNvSpPr>
          <p:nvPr/>
        </p:nvSpPr>
        <p:spPr bwMode="auto">
          <a:xfrm>
            <a:off x="500221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889877" name="Text Box 21"/>
          <p:cNvSpPr txBox="1">
            <a:spLocks noChangeArrowheads="1"/>
          </p:cNvSpPr>
          <p:nvPr/>
        </p:nvSpPr>
        <p:spPr bwMode="auto">
          <a:xfrm>
            <a:off x="704850" y="731838"/>
            <a:ext cx="7419975" cy="7016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central de las cuatro figuras es el mismo, sin embargo aparece distinto por el contraste con el entorno.</a:t>
            </a:r>
          </a:p>
        </p:txBody>
      </p:sp>
      <p:sp>
        <p:nvSpPr>
          <p:cNvPr id="155659" name="Rectangle 22"/>
          <p:cNvSpPr>
            <a:spLocks noChangeArrowheads="1"/>
          </p:cNvSpPr>
          <p:nvPr/>
        </p:nvSpPr>
        <p:spPr bwMode="auto">
          <a:xfrm>
            <a:off x="-30163" y="6246813"/>
            <a:ext cx="9159876" cy="274637"/>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a:t>
            </a:r>
            <a:r>
              <a:rPr lang="en-US" sz="1200">
                <a:solidFill>
                  <a:srgbClr val="3333CC"/>
                </a:solidFill>
                <a:ea typeface="Arial" charset="0"/>
                <a:cs typeface="Arial" charset="0"/>
              </a:rPr>
              <a:t>Gonzalez, R.C., Woods, R.E.: </a:t>
            </a:r>
            <a:r>
              <a:rPr lang="en-US" sz="1200" i="1">
                <a:solidFill>
                  <a:srgbClr val="3333CC"/>
                </a:solidFill>
                <a:ea typeface="Arial" charset="0"/>
                <a:cs typeface="Arial" charset="0"/>
              </a:rPr>
              <a:t>Tratamiento Digital de Imágenes,</a:t>
            </a:r>
            <a:r>
              <a:rPr lang="en-US" sz="1200">
                <a:solidFill>
                  <a:srgbClr val="3333CC"/>
                </a:solidFill>
                <a:ea typeface="Arial" charset="0"/>
                <a:cs typeface="Arial" charset="0"/>
              </a:rPr>
              <a:t> Addison-Wesley Publishing Co, Reading, Washington, 1996.</a:t>
            </a:r>
            <a:endParaRPr lang="es-ES" sz="1200">
              <a:solidFill>
                <a:srgbClr val="3333CC"/>
              </a:solidFill>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7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18540" name="Text Box 12"/>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A es el mismo que el del cuadro B.</a:t>
            </a:r>
          </a:p>
        </p:txBody>
      </p:sp>
      <p:pic>
        <p:nvPicPr>
          <p:cNvPr id="157700" name="Picture 15" descr="2-41"/>
          <p:cNvPicPr>
            <a:picLocks noChangeAspect="1" noChangeArrowheads="1"/>
          </p:cNvPicPr>
          <p:nvPr/>
        </p:nvPicPr>
        <p:blipFill>
          <a:blip r:embed="rId3"/>
          <a:srcRect/>
          <a:stretch>
            <a:fillRect/>
          </a:stretch>
        </p:blipFill>
        <p:spPr bwMode="auto">
          <a:xfrm>
            <a:off x="1835150" y="1619250"/>
            <a:ext cx="5567363" cy="433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4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2627"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Los cuadrados internos tienen el mismo gris.</a:t>
            </a:r>
          </a:p>
        </p:txBody>
      </p:sp>
      <p:pic>
        <p:nvPicPr>
          <p:cNvPr id="159748" name="Picture 6" descr="2-47"/>
          <p:cNvPicPr>
            <a:picLocks noChangeAspect="1" noChangeArrowheads="1"/>
          </p:cNvPicPr>
          <p:nvPr/>
        </p:nvPicPr>
        <p:blipFill>
          <a:blip r:embed="rId3"/>
          <a:srcRect/>
          <a:stretch>
            <a:fillRect/>
          </a:stretch>
        </p:blipFill>
        <p:spPr bwMode="auto">
          <a:xfrm>
            <a:off x="569913" y="1554163"/>
            <a:ext cx="7869237" cy="368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4675"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circulo tiene el mismo gris.</a:t>
            </a:r>
          </a:p>
        </p:txBody>
      </p:sp>
      <p:pic>
        <p:nvPicPr>
          <p:cNvPr id="161796" name="Picture 6" descr="2-48a"/>
          <p:cNvPicPr>
            <a:picLocks noChangeAspect="1" noChangeArrowheads="1" noCrop="1"/>
          </p:cNvPicPr>
          <p:nvPr/>
        </p:nvPicPr>
        <p:blipFill>
          <a:blip r:embed="rId3"/>
          <a:srcRect/>
          <a:stretch>
            <a:fillRect/>
          </a:stretch>
        </p:blipFill>
        <p:spPr bwMode="auto">
          <a:xfrm>
            <a:off x="22225" y="2273300"/>
            <a:ext cx="9093200" cy="241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6213" y="76200"/>
            <a:ext cx="14509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Reflexión ]</a:t>
            </a:r>
            <a:endParaRPr lang="en-US">
              <a:solidFill>
                <a:srgbClr val="3333CC"/>
              </a:solidFill>
            </a:endParaRPr>
          </a:p>
        </p:txBody>
      </p:sp>
      <p:pic>
        <p:nvPicPr>
          <p:cNvPr id="38915" name="Picture 6" descr="Mirror"/>
          <p:cNvPicPr>
            <a:picLocks noChangeAspect="1" noChangeArrowheads="1"/>
          </p:cNvPicPr>
          <p:nvPr/>
        </p:nvPicPr>
        <p:blipFill>
          <a:blip r:embed="rId3"/>
          <a:srcRect/>
          <a:stretch>
            <a:fillRect/>
          </a:stretch>
        </p:blipFill>
        <p:spPr bwMode="auto">
          <a:xfrm>
            <a:off x="425450" y="1933575"/>
            <a:ext cx="3429000" cy="3521075"/>
          </a:xfrm>
          <a:prstGeom prst="rect">
            <a:avLst/>
          </a:prstGeom>
          <a:noFill/>
          <a:ln w="9525">
            <a:noFill/>
            <a:miter lim="800000"/>
            <a:headEnd/>
            <a:tailEnd/>
          </a:ln>
        </p:spPr>
      </p:pic>
      <p:pic>
        <p:nvPicPr>
          <p:cNvPr id="38916" name="Picture 8" descr="Imagen:Mirror image reversal.gif">
            <a:hlinkClick r:id="rId4"/>
          </p:cNvPr>
          <p:cNvPicPr>
            <a:picLocks noChangeAspect="1" noChangeArrowheads="1"/>
          </p:cNvPicPr>
          <p:nvPr/>
        </p:nvPicPr>
        <p:blipFill>
          <a:blip r:embed="rId5"/>
          <a:srcRect/>
          <a:stretch>
            <a:fillRect/>
          </a:stretch>
        </p:blipFill>
        <p:spPr bwMode="auto">
          <a:xfrm>
            <a:off x="4498975" y="949325"/>
            <a:ext cx="4286250" cy="523875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176213" y="76200"/>
            <a:ext cx="4654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Sensibilidad Espectral ]</a:t>
            </a:r>
            <a:endParaRPr lang="en-US">
              <a:solidFill>
                <a:srgbClr val="3333CC"/>
              </a:solidFill>
            </a:endParaRPr>
          </a:p>
        </p:txBody>
      </p:sp>
      <p:sp>
        <p:nvSpPr>
          <p:cNvPr id="163843" name="Line 14"/>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4" name="Line 15"/>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5" name="Text Box 16"/>
          <p:cNvSpPr txBox="1">
            <a:spLocks noChangeArrowheads="1"/>
          </p:cNvSpPr>
          <p:nvPr/>
        </p:nvSpPr>
        <p:spPr bwMode="auto">
          <a:xfrm rot="-5400000">
            <a:off x="-502443" y="3159919"/>
            <a:ext cx="25130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 max absorción </a:t>
            </a:r>
            <a:endParaRPr lang="es-ES" sz="2400" baseline="30000">
              <a:solidFill>
                <a:srgbClr val="3333CC"/>
              </a:solidFill>
            </a:endParaRPr>
          </a:p>
        </p:txBody>
      </p:sp>
      <p:sp>
        <p:nvSpPr>
          <p:cNvPr id="163846" name="Text Box 17"/>
          <p:cNvSpPr txBox="1">
            <a:spLocks noChangeArrowheads="1"/>
          </p:cNvSpPr>
          <p:nvPr/>
        </p:nvSpPr>
        <p:spPr bwMode="auto">
          <a:xfrm>
            <a:off x="892175" y="5554663"/>
            <a:ext cx="8027988"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 400                      450                      500                      550                      600                      650                      700</a:t>
            </a:r>
            <a:r>
              <a:rPr lang="es-ES" sz="1400">
                <a:solidFill>
                  <a:srgbClr val="3333CC"/>
                </a:solidFill>
              </a:rPr>
              <a:t> </a:t>
            </a:r>
          </a:p>
          <a:p>
            <a:pPr algn="ctr" eaLnBrk="0" hangingPunct="0"/>
            <a:r>
              <a:rPr lang="es-ES" sz="1400">
                <a:solidFill>
                  <a:srgbClr val="3333CC"/>
                </a:solidFill>
              </a:rPr>
              <a:t>Longitud de onda en nano-metros</a:t>
            </a:r>
          </a:p>
          <a:p>
            <a:pPr algn="ctr" eaLnBrk="0" hangingPunct="0"/>
            <a:endParaRPr lang="es-ES" sz="1400">
              <a:solidFill>
                <a:srgbClr val="3333CC"/>
              </a:solidFill>
            </a:endParaRPr>
          </a:p>
          <a:p>
            <a:pPr algn="ctr" eaLnBrk="0" hangingPunct="0"/>
            <a:r>
              <a:rPr lang="es-ES">
                <a:solidFill>
                  <a:srgbClr val="3333CC"/>
                </a:solidFill>
              </a:rPr>
              <a:t>Sensibilidad espectral de células foto-receptoras humanas</a:t>
            </a:r>
          </a:p>
        </p:txBody>
      </p:sp>
      <p:sp>
        <p:nvSpPr>
          <p:cNvPr id="163847" name="Text Box 18"/>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0</a:t>
            </a:r>
          </a:p>
        </p:txBody>
      </p:sp>
      <p:sp>
        <p:nvSpPr>
          <p:cNvPr id="163848" name="Freeform 19"/>
          <p:cNvSpPr>
            <a:spLocks/>
          </p:cNvSpPr>
          <p:nvPr/>
        </p:nvSpPr>
        <p:spPr bwMode="auto">
          <a:xfrm>
            <a:off x="1422400" y="1506538"/>
            <a:ext cx="3381375" cy="2717800"/>
          </a:xfrm>
          <a:custGeom>
            <a:avLst/>
            <a:gdLst>
              <a:gd name="T0" fmla="*/ 0 w 2130"/>
              <a:gd name="T1" fmla="*/ 2147483647 h 1712"/>
              <a:gd name="T2" fmla="*/ 2147483647 w 2130"/>
              <a:gd name="T3" fmla="*/ 2147483647 h 1712"/>
              <a:gd name="T4" fmla="*/ 2147483647 w 2130"/>
              <a:gd name="T5" fmla="*/ 2147483647 h 1712"/>
              <a:gd name="T6" fmla="*/ 2147483647 w 2130"/>
              <a:gd name="T7" fmla="*/ 2147483647 h 1712"/>
              <a:gd name="T8" fmla="*/ 2147483647 w 2130"/>
              <a:gd name="T9" fmla="*/ 2147483647 h 1712"/>
              <a:gd name="T10" fmla="*/ 2147483647 w 2130"/>
              <a:gd name="T11" fmla="*/ 2147483647 h 1712"/>
              <a:gd name="T12" fmla="*/ 2147483647 w 2130"/>
              <a:gd name="T13" fmla="*/ 2147483647 h 1712"/>
              <a:gd name="T14" fmla="*/ 2147483647 w 2130"/>
              <a:gd name="T15" fmla="*/ 2147483647 h 1712"/>
              <a:gd name="T16" fmla="*/ 0 60000 65536"/>
              <a:gd name="T17" fmla="*/ 0 60000 65536"/>
              <a:gd name="T18" fmla="*/ 0 60000 65536"/>
              <a:gd name="T19" fmla="*/ 0 60000 65536"/>
              <a:gd name="T20" fmla="*/ 0 60000 65536"/>
              <a:gd name="T21" fmla="*/ 0 60000 65536"/>
              <a:gd name="T22" fmla="*/ 0 60000 65536"/>
              <a:gd name="T23" fmla="*/ 0 60000 65536"/>
              <a:gd name="T24" fmla="*/ 0 w 2130"/>
              <a:gd name="T25" fmla="*/ 0 h 1712"/>
              <a:gd name="T26" fmla="*/ 2130 w 2130"/>
              <a:gd name="T27" fmla="*/ 1712 h 17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0" h="1712">
                <a:moveTo>
                  <a:pt x="0" y="1338"/>
                </a:moveTo>
                <a:cubicBezTo>
                  <a:pt x="103" y="1307"/>
                  <a:pt x="207" y="1277"/>
                  <a:pt x="320" y="1105"/>
                </a:cubicBezTo>
                <a:cubicBezTo>
                  <a:pt x="433" y="934"/>
                  <a:pt x="599" y="474"/>
                  <a:pt x="677" y="310"/>
                </a:cubicBezTo>
                <a:cubicBezTo>
                  <a:pt x="755" y="145"/>
                  <a:pt x="739" y="157"/>
                  <a:pt x="786" y="121"/>
                </a:cubicBezTo>
                <a:cubicBezTo>
                  <a:pt x="833" y="85"/>
                  <a:pt x="884" y="0"/>
                  <a:pt x="960" y="88"/>
                </a:cubicBezTo>
                <a:cubicBezTo>
                  <a:pt x="1036" y="176"/>
                  <a:pt x="1113" y="426"/>
                  <a:pt x="1243" y="651"/>
                </a:cubicBezTo>
                <a:cubicBezTo>
                  <a:pt x="1373" y="876"/>
                  <a:pt x="1589" y="1260"/>
                  <a:pt x="1737" y="1437"/>
                </a:cubicBezTo>
                <a:cubicBezTo>
                  <a:pt x="1885" y="1614"/>
                  <a:pt x="2048" y="1655"/>
                  <a:pt x="2130" y="1712"/>
                </a:cubicBezTo>
              </a:path>
            </a:pathLst>
          </a:custGeom>
          <a:noFill/>
          <a:ln w="57150">
            <a:solidFill>
              <a:srgbClr val="0000FF"/>
            </a:solidFill>
            <a:round/>
            <a:headEnd/>
            <a:tailEnd/>
          </a:ln>
        </p:spPr>
        <p:txBody>
          <a:bodyPr>
            <a:prstTxWarp prst="textNoShape">
              <a:avLst/>
            </a:prstTxWarp>
          </a:bodyPr>
          <a:lstStyle/>
          <a:p>
            <a:endParaRPr lang="es-ES_tradnl"/>
          </a:p>
        </p:txBody>
      </p:sp>
      <p:sp>
        <p:nvSpPr>
          <p:cNvPr id="163849" name="Freeform 20"/>
          <p:cNvSpPr>
            <a:spLocks/>
          </p:cNvSpPr>
          <p:nvPr/>
        </p:nvSpPr>
        <p:spPr bwMode="auto">
          <a:xfrm>
            <a:off x="2032000" y="1533525"/>
            <a:ext cx="6443663" cy="3255963"/>
          </a:xfrm>
          <a:custGeom>
            <a:avLst/>
            <a:gdLst>
              <a:gd name="T0" fmla="*/ 0 w 4059"/>
              <a:gd name="T1" fmla="*/ 2147483647 h 2051"/>
              <a:gd name="T2" fmla="*/ 2147483647 w 4059"/>
              <a:gd name="T3" fmla="*/ 2147483647 h 2051"/>
              <a:gd name="T4" fmla="*/ 2147483647 w 4059"/>
              <a:gd name="T5" fmla="*/ 2147483647 h 2051"/>
              <a:gd name="T6" fmla="*/ 2147483647 w 4059"/>
              <a:gd name="T7" fmla="*/ 2147483647 h 2051"/>
              <a:gd name="T8" fmla="*/ 2147483647 w 4059"/>
              <a:gd name="T9" fmla="*/ 2147483647 h 2051"/>
              <a:gd name="T10" fmla="*/ 2147483647 w 4059"/>
              <a:gd name="T11" fmla="*/ 2147483647 h 2051"/>
              <a:gd name="T12" fmla="*/ 2147483647 w 4059"/>
              <a:gd name="T13" fmla="*/ 2147483647 h 2051"/>
              <a:gd name="T14" fmla="*/ 2147483647 w 4059"/>
              <a:gd name="T15" fmla="*/ 2147483647 h 2051"/>
              <a:gd name="T16" fmla="*/ 0 60000 65536"/>
              <a:gd name="T17" fmla="*/ 0 60000 65536"/>
              <a:gd name="T18" fmla="*/ 0 60000 65536"/>
              <a:gd name="T19" fmla="*/ 0 60000 65536"/>
              <a:gd name="T20" fmla="*/ 0 60000 65536"/>
              <a:gd name="T21" fmla="*/ 0 60000 65536"/>
              <a:gd name="T22" fmla="*/ 0 60000 65536"/>
              <a:gd name="T23" fmla="*/ 0 60000 65536"/>
              <a:gd name="T24" fmla="*/ 0 w 4059"/>
              <a:gd name="T25" fmla="*/ 0 h 2051"/>
              <a:gd name="T26" fmla="*/ 4059 w 4059"/>
              <a:gd name="T27" fmla="*/ 2051 h 2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59" h="2051">
                <a:moveTo>
                  <a:pt x="0" y="1905"/>
                </a:moveTo>
                <a:cubicBezTo>
                  <a:pt x="148" y="1801"/>
                  <a:pt x="655" y="1543"/>
                  <a:pt x="896" y="1283"/>
                </a:cubicBezTo>
                <a:cubicBezTo>
                  <a:pt x="1137" y="1023"/>
                  <a:pt x="1335" y="531"/>
                  <a:pt x="1445" y="343"/>
                </a:cubicBezTo>
                <a:cubicBezTo>
                  <a:pt x="1555" y="155"/>
                  <a:pt x="1507" y="190"/>
                  <a:pt x="1554" y="154"/>
                </a:cubicBezTo>
                <a:cubicBezTo>
                  <a:pt x="1601" y="118"/>
                  <a:pt x="1629" y="0"/>
                  <a:pt x="1728" y="121"/>
                </a:cubicBezTo>
                <a:cubicBezTo>
                  <a:pt x="1827" y="242"/>
                  <a:pt x="1951" y="639"/>
                  <a:pt x="2149" y="881"/>
                </a:cubicBezTo>
                <a:cubicBezTo>
                  <a:pt x="2347" y="1123"/>
                  <a:pt x="2599" y="1381"/>
                  <a:pt x="2917" y="1576"/>
                </a:cubicBezTo>
                <a:cubicBezTo>
                  <a:pt x="3235" y="1771"/>
                  <a:pt x="3821" y="1952"/>
                  <a:pt x="4059" y="2051"/>
                </a:cubicBezTo>
              </a:path>
            </a:pathLst>
          </a:custGeom>
          <a:noFill/>
          <a:ln w="57150">
            <a:solidFill>
              <a:srgbClr val="00FF00"/>
            </a:solidFill>
            <a:round/>
            <a:headEnd/>
            <a:tailEnd/>
          </a:ln>
        </p:spPr>
        <p:txBody>
          <a:bodyPr>
            <a:prstTxWarp prst="textNoShape">
              <a:avLst/>
            </a:prstTxWarp>
          </a:bodyPr>
          <a:lstStyle/>
          <a:p>
            <a:endParaRPr lang="es-ES_tradnl"/>
          </a:p>
        </p:txBody>
      </p:sp>
      <p:sp>
        <p:nvSpPr>
          <p:cNvPr id="163850" name="Freeform 21"/>
          <p:cNvSpPr>
            <a:spLocks/>
          </p:cNvSpPr>
          <p:nvPr/>
        </p:nvSpPr>
        <p:spPr bwMode="auto">
          <a:xfrm>
            <a:off x="2613025" y="1538288"/>
            <a:ext cx="6167438" cy="3106737"/>
          </a:xfrm>
          <a:custGeom>
            <a:avLst/>
            <a:gdLst>
              <a:gd name="T0" fmla="*/ 2147483647 w 3885"/>
              <a:gd name="T1" fmla="*/ 2147483647 h 1957"/>
              <a:gd name="T2" fmla="*/ 2147483647 w 3885"/>
              <a:gd name="T3" fmla="*/ 2147483647 h 1957"/>
              <a:gd name="T4" fmla="*/ 2147483647 w 3885"/>
              <a:gd name="T5" fmla="*/ 2147483647 h 1957"/>
              <a:gd name="T6" fmla="*/ 2147483647 w 3885"/>
              <a:gd name="T7" fmla="*/ 2147483647 h 1957"/>
              <a:gd name="T8" fmla="*/ 2147483647 w 3885"/>
              <a:gd name="T9" fmla="*/ 2147483647 h 1957"/>
              <a:gd name="T10" fmla="*/ 2147483647 w 3885"/>
              <a:gd name="T11" fmla="*/ 2147483647 h 1957"/>
              <a:gd name="T12" fmla="*/ 2147483647 w 3885"/>
              <a:gd name="T13" fmla="*/ 2147483647 h 1957"/>
              <a:gd name="T14" fmla="*/ 2147483647 w 3885"/>
              <a:gd name="T15" fmla="*/ 2147483647 h 1957"/>
              <a:gd name="T16" fmla="*/ 0 w 3885"/>
              <a:gd name="T17" fmla="*/ 2147483647 h 19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85"/>
              <a:gd name="T28" fmla="*/ 0 h 1957"/>
              <a:gd name="T29" fmla="*/ 3885 w 3885"/>
              <a:gd name="T30" fmla="*/ 1957 h 19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85" h="1957">
                <a:moveTo>
                  <a:pt x="3885" y="1180"/>
                </a:moveTo>
                <a:cubicBezTo>
                  <a:pt x="3842" y="1137"/>
                  <a:pt x="3711" y="1011"/>
                  <a:pt x="3635" y="933"/>
                </a:cubicBezTo>
                <a:cubicBezTo>
                  <a:pt x="3559" y="855"/>
                  <a:pt x="3517" y="815"/>
                  <a:pt x="3428" y="713"/>
                </a:cubicBezTo>
                <a:cubicBezTo>
                  <a:pt x="3339" y="611"/>
                  <a:pt x="3182" y="415"/>
                  <a:pt x="3103" y="318"/>
                </a:cubicBezTo>
                <a:cubicBezTo>
                  <a:pt x="3024" y="221"/>
                  <a:pt x="3018" y="165"/>
                  <a:pt x="2955" y="129"/>
                </a:cubicBezTo>
                <a:cubicBezTo>
                  <a:pt x="2891" y="93"/>
                  <a:pt x="2846" y="0"/>
                  <a:pt x="2718" y="96"/>
                </a:cubicBezTo>
                <a:cubicBezTo>
                  <a:pt x="2590" y="192"/>
                  <a:pt x="2377" y="523"/>
                  <a:pt x="2185" y="704"/>
                </a:cubicBezTo>
                <a:cubicBezTo>
                  <a:pt x="1993" y="885"/>
                  <a:pt x="1927" y="971"/>
                  <a:pt x="1563" y="1180"/>
                </a:cubicBezTo>
                <a:cubicBezTo>
                  <a:pt x="1199" y="1389"/>
                  <a:pt x="326" y="1795"/>
                  <a:pt x="0" y="1957"/>
                </a:cubicBezTo>
              </a:path>
            </a:pathLst>
          </a:custGeom>
          <a:noFill/>
          <a:ln w="57150">
            <a:solidFill>
              <a:srgbClr val="FF3300"/>
            </a:solidFill>
            <a:round/>
            <a:headEnd/>
            <a:tailEnd/>
          </a:ln>
        </p:spPr>
        <p:txBody>
          <a:bodyPr>
            <a:prstTxWarp prst="textNoShape">
              <a:avLst/>
            </a:prstTxWarp>
          </a:bodyPr>
          <a:lstStyle/>
          <a:p>
            <a:endParaRPr lang="es-ES_tradnl"/>
          </a:p>
        </p:txBody>
      </p:sp>
      <p:sp>
        <p:nvSpPr>
          <p:cNvPr id="163851" name="Text Box 22"/>
          <p:cNvSpPr txBox="1">
            <a:spLocks noChangeArrowheads="1"/>
          </p:cNvSpPr>
          <p:nvPr/>
        </p:nvSpPr>
        <p:spPr bwMode="auto">
          <a:xfrm>
            <a:off x="730250" y="1512888"/>
            <a:ext cx="465138"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
        <p:nvSpPr>
          <p:cNvPr id="163852" name="Text Box 23"/>
          <p:cNvSpPr txBox="1">
            <a:spLocks noChangeArrowheads="1"/>
          </p:cNvSpPr>
          <p:nvPr/>
        </p:nvSpPr>
        <p:spPr bwMode="auto">
          <a:xfrm>
            <a:off x="2457450" y="1055688"/>
            <a:ext cx="5151438" cy="366712"/>
          </a:xfrm>
          <a:prstGeom prst="rect">
            <a:avLst/>
          </a:prstGeom>
          <a:noFill/>
          <a:ln w="9525">
            <a:noFill/>
            <a:miter lim="800000"/>
            <a:headEnd/>
            <a:tailEnd/>
          </a:ln>
        </p:spPr>
        <p:txBody>
          <a:bodyPr wrap="none">
            <a:prstTxWarp prst="textNoShape">
              <a:avLst/>
            </a:prstTxWarp>
            <a:spAutoFit/>
          </a:bodyPr>
          <a:lstStyle/>
          <a:p>
            <a:pPr eaLnBrk="0" hangingPunct="0"/>
            <a:r>
              <a:rPr lang="es-ES">
                <a:solidFill>
                  <a:srgbClr val="3333CC"/>
                </a:solidFill>
              </a:rPr>
              <a:t>azul                       verde                             rojo</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5891" name="Rectangle 12"/>
          <p:cNvSpPr>
            <a:spLocks noChangeArrowheads="1"/>
          </p:cNvSpPr>
          <p:nvPr/>
        </p:nvSpPr>
        <p:spPr bwMode="auto">
          <a:xfrm>
            <a:off x="247650" y="5422900"/>
            <a:ext cx="8753475" cy="457200"/>
          </a:xfrm>
          <a:prstGeom prst="rect">
            <a:avLst/>
          </a:prstGeom>
          <a:noFill/>
          <a:ln w="9525">
            <a:noFill/>
            <a:miter lim="800000"/>
            <a:headEnd/>
            <a:tailEnd/>
          </a:ln>
        </p:spPr>
        <p:txBody>
          <a:bodyPr>
            <a:prstTxWarp prst="textNoShape">
              <a:avLst/>
            </a:prstTxWarp>
            <a:spAutoFit/>
          </a:bodyPr>
          <a:lstStyle/>
          <a:p>
            <a:pPr eaLnBrk="0" hangingPunct="0"/>
            <a:r>
              <a:rPr lang="de-DE" sz="1200">
                <a:solidFill>
                  <a:srgbClr val="99CCFF"/>
                </a:solidFill>
                <a:latin typeface="Verdana" charset="0"/>
              </a:rPr>
              <a:t>Fuente: Maturana, H.; Varela, F. : </a:t>
            </a:r>
            <a:r>
              <a:rPr lang="de-DE" sz="1200" i="1">
                <a:solidFill>
                  <a:srgbClr val="99CCFF"/>
                </a:solidFill>
                <a:latin typeface="Verdana" charset="0"/>
              </a:rPr>
              <a:t>El árbol del conocimiento, </a:t>
            </a:r>
            <a:r>
              <a:rPr lang="de-DE" sz="1200">
                <a:solidFill>
                  <a:srgbClr val="99CCFF"/>
                </a:solidFill>
                <a:latin typeface="Verdana" charset="0"/>
              </a:rPr>
              <a:t>Editorial Universitaria, Santiago de Chile, 16º Edición, 2002.</a:t>
            </a:r>
            <a:endParaRPr lang="es-ES" sz="1200">
              <a:solidFill>
                <a:srgbClr val="99CCFF"/>
              </a:solidFill>
              <a:latin typeface="Verdana" charset="0"/>
            </a:endParaRPr>
          </a:p>
        </p:txBody>
      </p:sp>
      <p:sp>
        <p:nvSpPr>
          <p:cNvPr id="165892" name="Text Box 13"/>
          <p:cNvSpPr txBox="1">
            <a:spLocks noChangeArrowheads="1"/>
          </p:cNvSpPr>
          <p:nvPr/>
        </p:nvSpPr>
        <p:spPr bwMode="auto">
          <a:xfrm>
            <a:off x="911225" y="1490663"/>
            <a:ext cx="7419975" cy="301307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latin typeface="Verdana" charset="0"/>
              </a:rPr>
              <a:t>En las siguientes láminas, tápese el ojo izquierdo con una mano, ubíquese a unos 40cm de la lámina y fije la vista en la cruz izquierda. Aléjese y acérquese hasta que el círculo negro de la figura desaparezca y el cerebro reconstruye algo en su lugar. En el primer ejemplo, el círculo se elimina, en el segundo es reemplazado por una línea.</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7939" name="Rectangle 5"/>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7940" name="Group 6"/>
          <p:cNvGrpSpPr>
            <a:grpSpLocks/>
          </p:cNvGrpSpPr>
          <p:nvPr/>
        </p:nvGrpSpPr>
        <p:grpSpPr bwMode="auto">
          <a:xfrm>
            <a:off x="1765300" y="3035300"/>
            <a:ext cx="1066800" cy="977900"/>
            <a:chOff x="864" y="1824"/>
            <a:chExt cx="816" cy="816"/>
          </a:xfrm>
        </p:grpSpPr>
        <p:sp>
          <p:nvSpPr>
            <p:cNvPr id="167942" name="Line 7"/>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7943" name="Line 8"/>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7941" name="Oval 9"/>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9987" name="Rectangle 8"/>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9988" name="Group 9"/>
          <p:cNvGrpSpPr>
            <a:grpSpLocks/>
          </p:cNvGrpSpPr>
          <p:nvPr/>
        </p:nvGrpSpPr>
        <p:grpSpPr bwMode="auto">
          <a:xfrm>
            <a:off x="1765300" y="3035300"/>
            <a:ext cx="1066800" cy="977900"/>
            <a:chOff x="864" y="1824"/>
            <a:chExt cx="816" cy="816"/>
          </a:xfrm>
        </p:grpSpPr>
        <p:sp>
          <p:nvSpPr>
            <p:cNvPr id="169992" name="Line 10"/>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9993" name="Line 11"/>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9989" name="Oval 12"/>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
        <p:nvSpPr>
          <p:cNvPr id="169990" name="Line 13"/>
          <p:cNvSpPr>
            <a:spLocks noChangeShapeType="1"/>
          </p:cNvSpPr>
          <p:nvPr/>
        </p:nvSpPr>
        <p:spPr bwMode="auto">
          <a:xfrm>
            <a:off x="4171950" y="3476625"/>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
        <p:nvSpPr>
          <p:cNvPr id="169991" name="Line 14"/>
          <p:cNvSpPr>
            <a:spLocks noChangeShapeType="1"/>
          </p:cNvSpPr>
          <p:nvPr/>
        </p:nvSpPr>
        <p:spPr bwMode="auto">
          <a:xfrm>
            <a:off x="4133850" y="2514600"/>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2035" name="Picture 5"/>
          <p:cNvPicPr>
            <a:picLocks noChangeAspect="1" noChangeArrowheads="1"/>
          </p:cNvPicPr>
          <p:nvPr/>
        </p:nvPicPr>
        <p:blipFill>
          <a:blip r:embed="rId3"/>
          <a:srcRect/>
          <a:stretch>
            <a:fillRect/>
          </a:stretch>
        </p:blipFill>
        <p:spPr bwMode="auto">
          <a:xfrm>
            <a:off x="4305300" y="3128963"/>
            <a:ext cx="669925" cy="742950"/>
          </a:xfrm>
          <a:prstGeom prst="rect">
            <a:avLst/>
          </a:prstGeom>
          <a:noFill/>
          <a:ln w="9525">
            <a:noFill/>
            <a:miter lim="800000"/>
            <a:headEnd/>
            <a:tailEnd/>
          </a:ln>
        </p:spPr>
      </p:pic>
      <p:sp>
        <p:nvSpPr>
          <p:cNvPr id="172036" name="Freeform 7"/>
          <p:cNvSpPr>
            <a:spLocks/>
          </p:cNvSpPr>
          <p:nvPr/>
        </p:nvSpPr>
        <p:spPr bwMode="auto">
          <a:xfrm>
            <a:off x="3978275"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7" name="Freeform 8"/>
          <p:cNvSpPr>
            <a:spLocks/>
          </p:cNvSpPr>
          <p:nvPr/>
        </p:nvSpPr>
        <p:spPr bwMode="auto">
          <a:xfrm>
            <a:off x="4575175"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8" name="Text Box 9"/>
          <p:cNvSpPr txBox="1">
            <a:spLocks noChangeArrowheads="1"/>
          </p:cNvSpPr>
          <p:nvPr/>
        </p:nvSpPr>
        <p:spPr bwMode="auto">
          <a:xfrm>
            <a:off x="2968625" y="1928813"/>
            <a:ext cx="3257550" cy="3113087"/>
          </a:xfrm>
          <a:prstGeom prst="rect">
            <a:avLst/>
          </a:prstGeom>
          <a:noFill/>
          <a:ln w="9525">
            <a:noFill/>
            <a:miter lim="800000"/>
            <a:headEnd/>
            <a:tailEnd/>
          </a:ln>
        </p:spPr>
        <p:txBody>
          <a:bodyPr wrap="none">
            <a:prstTxWarp prst="textNoShape">
              <a:avLst/>
            </a:prstTxWarp>
            <a:spAutoFit/>
          </a:bodyPr>
          <a:lstStyle/>
          <a:p>
            <a:pPr algn="ctr"/>
            <a:r>
              <a:rPr lang="es-CL">
                <a:solidFill>
                  <a:srgbClr val="0000FF"/>
                </a:solidFill>
                <a:latin typeface="Arial" charset="0"/>
              </a:rPr>
              <a:t>¿Qué ves aquí?</a:t>
            </a: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r>
              <a:rPr lang="es-CL">
                <a:solidFill>
                  <a:srgbClr val="0000FF"/>
                </a:solidFill>
                <a:latin typeface="Arial" charset="0"/>
              </a:rPr>
              <a:t>¿Qué le pasa a esta persona?</a:t>
            </a:r>
            <a:endParaRPr lang="es-ES">
              <a:solidFill>
                <a:srgbClr val="0000FF"/>
              </a:solidFill>
              <a:latin typeface="Arial"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4083" name="Picture 4"/>
          <p:cNvPicPr>
            <a:picLocks noChangeAspect="1" noChangeArrowheads="1"/>
          </p:cNvPicPr>
          <p:nvPr/>
        </p:nvPicPr>
        <p:blipFill>
          <a:blip r:embed="rId3"/>
          <a:srcRect/>
          <a:stretch>
            <a:fillRect/>
          </a:stretch>
        </p:blipFill>
        <p:spPr bwMode="auto">
          <a:xfrm>
            <a:off x="1633538" y="1406525"/>
            <a:ext cx="5981700" cy="4665663"/>
          </a:xfrm>
          <a:prstGeom prst="rect">
            <a:avLst/>
          </a:prstGeom>
          <a:noFill/>
          <a:ln w="9525">
            <a:noFill/>
            <a:miter lim="800000"/>
            <a:headEnd/>
            <a:tailEnd/>
          </a:ln>
        </p:spPr>
      </p:pic>
      <p:sp>
        <p:nvSpPr>
          <p:cNvPr id="961541" name="Rectangle 5"/>
          <p:cNvSpPr>
            <a:spLocks noChangeArrowheads="1"/>
          </p:cNvSpPr>
          <p:nvPr/>
        </p:nvSpPr>
        <p:spPr bwMode="auto">
          <a:xfrm>
            <a:off x="2743200" y="2108200"/>
            <a:ext cx="13716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6131" name="Picture 4" descr="futbol"/>
          <p:cNvPicPr>
            <a:picLocks noChangeAspect="1" noChangeArrowheads="1"/>
          </p:cNvPicPr>
          <p:nvPr/>
        </p:nvPicPr>
        <p:blipFill>
          <a:blip r:embed="rId3"/>
          <a:srcRect/>
          <a:stretch>
            <a:fillRect/>
          </a:stretch>
        </p:blipFill>
        <p:spPr bwMode="auto">
          <a:xfrm>
            <a:off x="492125" y="923925"/>
            <a:ext cx="8042275" cy="5364163"/>
          </a:xfrm>
          <a:prstGeom prst="rect">
            <a:avLst/>
          </a:prstGeom>
          <a:noFill/>
          <a:ln w="9525">
            <a:noFill/>
            <a:miter lim="800000"/>
            <a:headEnd/>
            <a:tailEnd/>
          </a:ln>
        </p:spPr>
      </p:pic>
      <p:sp>
        <p:nvSpPr>
          <p:cNvPr id="953349" name="Rectangle 5"/>
          <p:cNvSpPr>
            <a:spLocks noChangeArrowheads="1"/>
          </p:cNvSpPr>
          <p:nvPr/>
        </p:nvSpPr>
        <p:spPr bwMode="auto">
          <a:xfrm>
            <a:off x="5207000" y="1930400"/>
            <a:ext cx="16891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3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61E06-2157-6648-9773-E92F51AF04C3}"/>
              </a:ext>
            </a:extLst>
          </p:cNvPr>
          <p:cNvPicPr>
            <a:picLocks noChangeAspect="1"/>
          </p:cNvPicPr>
          <p:nvPr/>
        </p:nvPicPr>
        <p:blipFill>
          <a:blip r:embed="rId2"/>
          <a:stretch>
            <a:fillRect/>
          </a:stretch>
        </p:blipFill>
        <p:spPr>
          <a:xfrm>
            <a:off x="724619" y="261323"/>
            <a:ext cx="7694762" cy="6335354"/>
          </a:xfrm>
          <a:prstGeom prst="rect">
            <a:avLst/>
          </a:prstGeom>
        </p:spPr>
      </p:pic>
    </p:spTree>
    <p:extLst>
      <p:ext uri="{BB962C8B-B14F-4D97-AF65-F5344CB8AC3E}">
        <p14:creationId xmlns:p14="http://schemas.microsoft.com/office/powerpoint/2010/main" val="3700225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78179" name="Group 10"/>
          <p:cNvGrpSpPr>
            <a:grpSpLocks/>
          </p:cNvGrpSpPr>
          <p:nvPr/>
        </p:nvGrpSpPr>
        <p:grpSpPr bwMode="auto">
          <a:xfrm>
            <a:off x="838200" y="1466850"/>
            <a:ext cx="1295400" cy="1219200"/>
            <a:chOff x="432" y="1392"/>
            <a:chExt cx="816" cy="768"/>
          </a:xfrm>
        </p:grpSpPr>
        <p:sp>
          <p:nvSpPr>
            <p:cNvPr id="178187" name="Oval 11"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78188" name="Oval 12"/>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78180" name="Rectangle 13"/>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78181" name="Rectangle 14"/>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78182" name="AutoShape 15"/>
          <p:cNvCxnSpPr>
            <a:cxnSpLocks noChangeShapeType="1"/>
            <a:stCxn id="178187" idx="6"/>
            <a:endCxn id="178180"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78183" name="AutoShape 16"/>
          <p:cNvCxnSpPr>
            <a:cxnSpLocks noChangeShapeType="1"/>
            <a:stCxn id="178180" idx="3"/>
            <a:endCxn id="178181"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78184" name="Rectangle 17"/>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clásico)</a:t>
            </a:r>
            <a:endParaRPr lang="es-ES" sz="2000" b="1">
              <a:solidFill>
                <a:srgbClr val="3333CC"/>
              </a:solidFill>
            </a:endParaRPr>
          </a:p>
        </p:txBody>
      </p:sp>
      <p:sp>
        <p:nvSpPr>
          <p:cNvPr id="178185" name="Rectangle 18"/>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78186" name="Text Box 19"/>
          <p:cNvSpPr txBox="1">
            <a:spLocks noChangeArrowheads="1"/>
          </p:cNvSpPr>
          <p:nvPr/>
        </p:nvSpPr>
        <p:spPr bwMode="auto">
          <a:xfrm>
            <a:off x="2271713" y="1690688"/>
            <a:ext cx="5715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80227" name="Group 13"/>
          <p:cNvGrpSpPr>
            <a:grpSpLocks/>
          </p:cNvGrpSpPr>
          <p:nvPr/>
        </p:nvGrpSpPr>
        <p:grpSpPr bwMode="auto">
          <a:xfrm>
            <a:off x="838200" y="1466850"/>
            <a:ext cx="1295400" cy="1219200"/>
            <a:chOff x="432" y="1392"/>
            <a:chExt cx="816" cy="768"/>
          </a:xfrm>
        </p:grpSpPr>
        <p:sp>
          <p:nvSpPr>
            <p:cNvPr id="180249" name="Oval 14"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80250" name="Oval 15"/>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80228" name="Rectangle 16"/>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80229" name="Rectangle 17"/>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80230" name="AutoShape 18"/>
          <p:cNvCxnSpPr>
            <a:cxnSpLocks noChangeShapeType="1"/>
            <a:stCxn id="180249" idx="6"/>
            <a:endCxn id="180228"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80231" name="AutoShape 19"/>
          <p:cNvCxnSpPr>
            <a:cxnSpLocks noChangeShapeType="1"/>
            <a:stCxn id="180228" idx="3"/>
            <a:endCxn id="180229"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80232" name="Rectangle 20"/>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nuevo)</a:t>
            </a:r>
            <a:endParaRPr lang="es-ES" sz="2000" b="1">
              <a:solidFill>
                <a:srgbClr val="3333CC"/>
              </a:solidFill>
            </a:endParaRPr>
          </a:p>
        </p:txBody>
      </p:sp>
      <p:sp>
        <p:nvSpPr>
          <p:cNvPr id="180233" name="Rectangle 21"/>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80234" name="Text Box 34"/>
          <p:cNvSpPr txBox="1">
            <a:spLocks noChangeArrowheads="1"/>
          </p:cNvSpPr>
          <p:nvPr/>
        </p:nvSpPr>
        <p:spPr bwMode="auto">
          <a:xfrm>
            <a:off x="2386013" y="1714500"/>
            <a:ext cx="466725" cy="274638"/>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20%</a:t>
            </a:r>
          </a:p>
        </p:txBody>
      </p:sp>
      <p:grpSp>
        <p:nvGrpSpPr>
          <p:cNvPr id="3" name="Group 48"/>
          <p:cNvGrpSpPr>
            <a:grpSpLocks/>
          </p:cNvGrpSpPr>
          <p:nvPr/>
        </p:nvGrpSpPr>
        <p:grpSpPr bwMode="auto">
          <a:xfrm>
            <a:off x="2627313" y="2082800"/>
            <a:ext cx="5622925" cy="2820988"/>
            <a:chOff x="1655" y="1312"/>
            <a:chExt cx="3542" cy="1777"/>
          </a:xfrm>
        </p:grpSpPr>
        <p:sp>
          <p:nvSpPr>
            <p:cNvPr id="180237" name="Rectangle 49"/>
            <p:cNvSpPr>
              <a:spLocks noChangeArrowheads="1"/>
            </p:cNvSpPr>
            <p:nvPr/>
          </p:nvSpPr>
          <p:spPr bwMode="auto">
            <a:xfrm>
              <a:off x="2960" y="1920"/>
              <a:ext cx="904" cy="52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Movimiento</a:t>
              </a:r>
            </a:p>
            <a:p>
              <a:pPr algn="ctr" eaLnBrk="0" hangingPunct="0"/>
              <a:r>
                <a:rPr lang="es-ES" sz="1400" b="1"/>
                <a:t>ocular</a:t>
              </a:r>
            </a:p>
          </p:txBody>
        </p:sp>
        <p:sp>
          <p:nvSpPr>
            <p:cNvPr id="180238" name="Text Box 50"/>
            <p:cNvSpPr txBox="1">
              <a:spLocks noChangeArrowheads="1"/>
            </p:cNvSpPr>
            <p:nvPr/>
          </p:nvSpPr>
          <p:spPr bwMode="auto">
            <a:xfrm>
              <a:off x="4235" y="2494"/>
              <a:ext cx="962"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Formación reticular</a:t>
              </a:r>
            </a:p>
          </p:txBody>
        </p:sp>
        <p:sp>
          <p:nvSpPr>
            <p:cNvPr id="180239" name="Text Box 51"/>
            <p:cNvSpPr txBox="1">
              <a:spLocks noChangeArrowheads="1"/>
            </p:cNvSpPr>
            <p:nvPr/>
          </p:nvSpPr>
          <p:spPr bwMode="auto">
            <a:xfrm>
              <a:off x="4243" y="2694"/>
              <a:ext cx="838" cy="173"/>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Colículo superior</a:t>
              </a:r>
            </a:p>
          </p:txBody>
        </p:sp>
        <p:sp>
          <p:nvSpPr>
            <p:cNvPr id="180240" name="Text Box 52"/>
            <p:cNvSpPr txBox="1">
              <a:spLocks noChangeArrowheads="1"/>
            </p:cNvSpPr>
            <p:nvPr/>
          </p:nvSpPr>
          <p:spPr bwMode="auto">
            <a:xfrm>
              <a:off x="4239" y="2916"/>
              <a:ext cx="609"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Hipotálamo</a:t>
              </a:r>
            </a:p>
          </p:txBody>
        </p:sp>
        <p:sp>
          <p:nvSpPr>
            <p:cNvPr id="180241" name="Freeform 53"/>
            <p:cNvSpPr>
              <a:spLocks/>
            </p:cNvSpPr>
            <p:nvPr/>
          </p:nvSpPr>
          <p:spPr bwMode="auto">
            <a:xfrm>
              <a:off x="2774" y="1568"/>
              <a:ext cx="1458" cy="1008"/>
            </a:xfrm>
            <a:custGeom>
              <a:avLst/>
              <a:gdLst>
                <a:gd name="T0" fmla="*/ 1656 w 1368"/>
                <a:gd name="T1" fmla="*/ 1008 h 1008"/>
                <a:gd name="T2" fmla="*/ 0 w 1368"/>
                <a:gd name="T3" fmla="*/ 1008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2" name="Freeform 54"/>
            <p:cNvSpPr>
              <a:spLocks/>
            </p:cNvSpPr>
            <p:nvPr/>
          </p:nvSpPr>
          <p:spPr bwMode="auto">
            <a:xfrm>
              <a:off x="2454" y="1568"/>
              <a:ext cx="1778" cy="1216"/>
            </a:xfrm>
            <a:custGeom>
              <a:avLst/>
              <a:gdLst>
                <a:gd name="T0" fmla="*/ 3004 w 1368"/>
                <a:gd name="T1" fmla="*/ 1770 h 1008"/>
                <a:gd name="T2" fmla="*/ 0 w 1368"/>
                <a:gd name="T3" fmla="*/ 1770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3" name="Freeform 55"/>
            <p:cNvSpPr>
              <a:spLocks/>
            </p:cNvSpPr>
            <p:nvPr/>
          </p:nvSpPr>
          <p:spPr bwMode="auto">
            <a:xfrm>
              <a:off x="2104" y="1568"/>
              <a:ext cx="2128" cy="1440"/>
            </a:xfrm>
            <a:custGeom>
              <a:avLst/>
              <a:gdLst>
                <a:gd name="T0" fmla="*/ 5149 w 1368"/>
                <a:gd name="T1" fmla="*/ 2939 h 1008"/>
                <a:gd name="T2" fmla="*/ 0 w 1368"/>
                <a:gd name="T3" fmla="*/ 2939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4" name="Line 56"/>
            <p:cNvSpPr>
              <a:spLocks noChangeShapeType="1"/>
            </p:cNvSpPr>
            <p:nvPr/>
          </p:nvSpPr>
          <p:spPr bwMode="auto">
            <a:xfrm flipV="1">
              <a:off x="3112" y="1564"/>
              <a:ext cx="0" cy="304"/>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5" name="Line 57"/>
            <p:cNvSpPr>
              <a:spLocks noChangeShapeType="1"/>
            </p:cNvSpPr>
            <p:nvPr/>
          </p:nvSpPr>
          <p:spPr bwMode="auto">
            <a:xfrm rot="10800000" flipV="1">
              <a:off x="3480" y="1312"/>
              <a:ext cx="0" cy="552"/>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6" name="Freeform 58"/>
            <p:cNvSpPr>
              <a:spLocks/>
            </p:cNvSpPr>
            <p:nvPr/>
          </p:nvSpPr>
          <p:spPr bwMode="auto">
            <a:xfrm rot="-5400000">
              <a:off x="3924" y="1572"/>
              <a:ext cx="616" cy="600"/>
            </a:xfrm>
            <a:custGeom>
              <a:avLst/>
              <a:gdLst>
                <a:gd name="T0" fmla="*/ 125 w 1368"/>
                <a:gd name="T1" fmla="*/ 213 h 1008"/>
                <a:gd name="T2" fmla="*/ 0 w 1368"/>
                <a:gd name="T3" fmla="*/ 213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7" name="AutoShape 59"/>
            <p:cNvSpPr>
              <a:spLocks noChangeArrowheads="1"/>
            </p:cNvSpPr>
            <p:nvPr/>
          </p:nvSpPr>
          <p:spPr bwMode="auto">
            <a:xfrm>
              <a:off x="1950" y="1728"/>
              <a:ext cx="1278" cy="56"/>
            </a:xfrm>
            <a:prstGeom prst="roundRect">
              <a:avLst>
                <a:gd name="adj" fmla="val 16667"/>
              </a:avLst>
            </a:prstGeom>
            <a:noFill/>
            <a:ln w="9525">
              <a:solidFill>
                <a:srgbClr val="3333CC"/>
              </a:solidFill>
              <a:prstDash val="dash"/>
              <a:round/>
              <a:headEnd/>
              <a:tailEnd/>
            </a:ln>
          </p:spPr>
          <p:txBody>
            <a:bodyPr wrap="none" anchor="ctr">
              <a:prstTxWarp prst="textNoShape">
                <a:avLst/>
              </a:prstTxWarp>
            </a:bodyPr>
            <a:lstStyle/>
            <a:p>
              <a:endParaRPr lang="es-ES_tradnl"/>
            </a:p>
          </p:txBody>
        </p:sp>
        <p:sp>
          <p:nvSpPr>
            <p:cNvPr id="180248" name="Text Box 60"/>
            <p:cNvSpPr txBox="1">
              <a:spLocks noChangeArrowheads="1"/>
            </p:cNvSpPr>
            <p:nvPr/>
          </p:nvSpPr>
          <p:spPr bwMode="auto">
            <a:xfrm>
              <a:off x="1655" y="1668"/>
              <a:ext cx="294" cy="173"/>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80%</a:t>
              </a:r>
            </a:p>
          </p:txBody>
        </p:sp>
      </p:grpSp>
      <p:sp>
        <p:nvSpPr>
          <p:cNvPr id="902205" name="AutoShape 61"/>
          <p:cNvSpPr>
            <a:spLocks noChangeArrowheads="1"/>
          </p:cNvSpPr>
          <p:nvPr/>
        </p:nvSpPr>
        <p:spPr bwMode="auto">
          <a:xfrm>
            <a:off x="2260600" y="1460500"/>
            <a:ext cx="698500" cy="800100"/>
          </a:xfrm>
          <a:prstGeom prst="irregularSeal1">
            <a:avLst/>
          </a:prstGeom>
          <a:noFill/>
          <a:ln w="9525">
            <a:solidFill>
              <a:srgbClr val="AC8654"/>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0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6213" y="76200"/>
            <a:ext cx="38008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Christiaan Huygens: 1629 - 1695 ]</a:t>
            </a:r>
            <a:endParaRPr lang="en-US" dirty="0">
              <a:solidFill>
                <a:srgbClr val="3333CC"/>
              </a:solidFill>
            </a:endParaRPr>
          </a:p>
        </p:txBody>
      </p:sp>
      <p:sp>
        <p:nvSpPr>
          <p:cNvPr id="40963" name="Rectangle 3"/>
          <p:cNvSpPr>
            <a:spLocks noChangeArrowheads="1"/>
          </p:cNvSpPr>
          <p:nvPr/>
        </p:nvSpPr>
        <p:spPr bwMode="auto">
          <a:xfrm>
            <a:off x="860425" y="1487488"/>
            <a:ext cx="4535488" cy="2862323"/>
          </a:xfrm>
          <a:prstGeom prst="rect">
            <a:avLst/>
          </a:prstGeom>
          <a:noFill/>
          <a:ln w="9525">
            <a:noFill/>
            <a:miter lim="800000"/>
            <a:headEnd/>
            <a:tailEnd/>
          </a:ln>
        </p:spPr>
        <p:txBody>
          <a:bodyPr>
            <a:prstTxWarp prst="textNoShape">
              <a:avLst/>
            </a:prstTxWarp>
            <a:spAutoFit/>
          </a:bodyPr>
          <a:lstStyle/>
          <a:p>
            <a:r>
              <a:rPr lang="es-CL" dirty="0">
                <a:solidFill>
                  <a:srgbClr val="0000FF"/>
                </a:solidFill>
              </a:rPr>
              <a:t>Huygens plantea un modelo ondulatorio, ya que el modelo de Netwon no explica los fenómenos de interferencia y difracción.</a:t>
            </a:r>
          </a:p>
          <a:p>
            <a:endParaRPr lang="es-CL" dirty="0">
              <a:solidFill>
                <a:srgbClr val="0000FF"/>
              </a:solidFill>
            </a:endParaRPr>
          </a:p>
          <a:p>
            <a:r>
              <a:rPr lang="es-CL" dirty="0">
                <a:solidFill>
                  <a:srgbClr val="0000FF"/>
                </a:solidFill>
              </a:rPr>
              <a:t>La luz es definida como un movimiento ondulatorio semejante al que se produce con el sonido.</a:t>
            </a:r>
          </a:p>
          <a:p>
            <a:endParaRPr lang="es-CL" dirty="0">
              <a:solidFill>
                <a:srgbClr val="0000FF"/>
              </a:solidFill>
            </a:endParaRPr>
          </a:p>
          <a:p>
            <a:endParaRPr lang="es-ES" dirty="0">
              <a:solidFill>
                <a:srgbClr val="0000FF"/>
              </a:solidFill>
            </a:endParaRPr>
          </a:p>
        </p:txBody>
      </p:sp>
      <p:pic>
        <p:nvPicPr>
          <p:cNvPr id="40964" name="Picture 5" descr="Christiaan Huygens">
            <a:hlinkClick r:id="rId3" tooltip="Christiaan Huygens"/>
          </p:cNvPr>
          <p:cNvPicPr>
            <a:picLocks noChangeAspect="1" noChangeArrowheads="1"/>
          </p:cNvPicPr>
          <p:nvPr/>
        </p:nvPicPr>
        <p:blipFill>
          <a:blip r:embed="rId4"/>
          <a:srcRect/>
          <a:stretch>
            <a:fillRect/>
          </a:stretch>
        </p:blipFill>
        <p:spPr bwMode="auto">
          <a:xfrm>
            <a:off x="5591175" y="1481138"/>
            <a:ext cx="1917700" cy="2671762"/>
          </a:xfrm>
          <a:prstGeom prst="rect">
            <a:avLst/>
          </a:prstGeom>
          <a:noFill/>
          <a:ln w="9525">
            <a:noFill/>
            <a:miter lim="800000"/>
            <a:headEnd/>
            <a:tailEnd/>
          </a:ln>
        </p:spPr>
      </p:pic>
      <p:pic>
        <p:nvPicPr>
          <p:cNvPr id="40965" name="Picture 7" descr="Imagen:Onde electromagnetique.svg">
            <a:hlinkClick r:id="rId5"/>
          </p:cNvPr>
          <p:cNvPicPr>
            <a:picLocks noChangeAspect="1" noChangeArrowheads="1"/>
          </p:cNvPicPr>
          <p:nvPr/>
        </p:nvPicPr>
        <p:blipFill>
          <a:blip r:embed="rId6"/>
          <a:srcRect/>
          <a:stretch>
            <a:fillRect/>
          </a:stretch>
        </p:blipFill>
        <p:spPr bwMode="auto">
          <a:xfrm>
            <a:off x="785813" y="4560888"/>
            <a:ext cx="7213600" cy="177800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26723" name="Picture 3" descr="illusions_02"/>
          <p:cNvPicPr>
            <a:picLocks noChangeAspect="1" noChangeArrowheads="1"/>
          </p:cNvPicPr>
          <p:nvPr/>
        </p:nvPicPr>
        <p:blipFill>
          <a:blip r:embed="rId3"/>
          <a:srcRect/>
          <a:stretch>
            <a:fillRect/>
          </a:stretch>
        </p:blipFill>
        <p:spPr bwMode="auto">
          <a:xfrm>
            <a:off x="2470150" y="617538"/>
            <a:ext cx="4125913" cy="5838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26723"/>
                                        </p:tgtEl>
                                        <p:attrNameLst>
                                          <p:attrName>style.visibility</p:attrName>
                                        </p:attrNameLst>
                                      </p:cBhvr>
                                      <p:to>
                                        <p:strVal val="visible"/>
                                      </p:to>
                                    </p:set>
                                    <p:anim calcmode="lin" valueType="num">
                                      <p:cBhvr>
                                        <p:cTn id="7" dur="5000" fill="hold"/>
                                        <p:tgtEl>
                                          <p:spTgt spid="926723"/>
                                        </p:tgtEl>
                                        <p:attrNameLst>
                                          <p:attrName>ppt_w</p:attrName>
                                        </p:attrNameLst>
                                      </p:cBhvr>
                                      <p:tavLst>
                                        <p:tav tm="0">
                                          <p:val>
                                            <p:fltVal val="0"/>
                                          </p:val>
                                        </p:tav>
                                        <p:tav tm="100000">
                                          <p:val>
                                            <p:strVal val="#ppt_w"/>
                                          </p:val>
                                        </p:tav>
                                      </p:tavLst>
                                    </p:anim>
                                    <p:anim calcmode="lin" valueType="num">
                                      <p:cBhvr>
                                        <p:cTn id="8" dur="5000" fill="hold"/>
                                        <p:tgtEl>
                                          <p:spTgt spid="926723"/>
                                        </p:tgtEl>
                                        <p:attrNameLst>
                                          <p:attrName>ppt_h</p:attrName>
                                        </p:attrNameLst>
                                      </p:cBhvr>
                                      <p:tavLst>
                                        <p:tav tm="0">
                                          <p:val>
                                            <p:fltVal val="0"/>
                                          </p:val>
                                        </p:tav>
                                        <p:tav tm="100000">
                                          <p:val>
                                            <p:strVal val="#ppt_h"/>
                                          </p:val>
                                        </p:tav>
                                      </p:tavLst>
                                    </p:anim>
                                    <p:anim calcmode="lin" valueType="num">
                                      <p:cBhvr>
                                        <p:cTn id="9" dur="5000" fill="hold"/>
                                        <p:tgtEl>
                                          <p:spTgt spid="926723"/>
                                        </p:tgtEl>
                                        <p:attrNameLst>
                                          <p:attrName>ppt_x</p:attrName>
                                        </p:attrNameLst>
                                      </p:cBhvr>
                                      <p:tavLst>
                                        <p:tav tm="0">
                                          <p:val>
                                            <p:fltVal val="0.5"/>
                                          </p:val>
                                        </p:tav>
                                        <p:tav tm="100000">
                                          <p:val>
                                            <p:strVal val="#ppt_x"/>
                                          </p:val>
                                        </p:tav>
                                      </p:tavLst>
                                    </p:anim>
                                    <p:anim calcmode="lin" valueType="num">
                                      <p:cBhvr>
                                        <p:cTn id="10" dur="5000" fill="hold"/>
                                        <p:tgtEl>
                                          <p:spTgt spid="9267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06244" name="Picture 4" descr="visions_of_quixote"/>
          <p:cNvPicPr>
            <a:picLocks noChangeAspect="1" noChangeArrowheads="1"/>
          </p:cNvPicPr>
          <p:nvPr/>
        </p:nvPicPr>
        <p:blipFill>
          <a:blip r:embed="rId3"/>
          <a:srcRect/>
          <a:stretch>
            <a:fillRect/>
          </a:stretch>
        </p:blipFill>
        <p:spPr bwMode="auto">
          <a:xfrm>
            <a:off x="2692400" y="701675"/>
            <a:ext cx="4125913" cy="5559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06244"/>
                                        </p:tgtEl>
                                        <p:attrNameLst>
                                          <p:attrName>style.visibility</p:attrName>
                                        </p:attrNameLst>
                                      </p:cBhvr>
                                      <p:to>
                                        <p:strVal val="visible"/>
                                      </p:to>
                                    </p:set>
                                    <p:anim calcmode="lin" valueType="num">
                                      <p:cBhvr>
                                        <p:cTn id="7" dur="5000" fill="hold"/>
                                        <p:tgtEl>
                                          <p:spTgt spid="906244"/>
                                        </p:tgtEl>
                                        <p:attrNameLst>
                                          <p:attrName>ppt_w</p:attrName>
                                        </p:attrNameLst>
                                      </p:cBhvr>
                                      <p:tavLst>
                                        <p:tav tm="0">
                                          <p:val>
                                            <p:fltVal val="0"/>
                                          </p:val>
                                        </p:tav>
                                        <p:tav tm="100000">
                                          <p:val>
                                            <p:strVal val="#ppt_w"/>
                                          </p:val>
                                        </p:tav>
                                      </p:tavLst>
                                    </p:anim>
                                    <p:anim calcmode="lin" valueType="num">
                                      <p:cBhvr>
                                        <p:cTn id="8" dur="5000" fill="hold"/>
                                        <p:tgtEl>
                                          <p:spTgt spid="906244"/>
                                        </p:tgtEl>
                                        <p:attrNameLst>
                                          <p:attrName>ppt_h</p:attrName>
                                        </p:attrNameLst>
                                      </p:cBhvr>
                                      <p:tavLst>
                                        <p:tav tm="0">
                                          <p:val>
                                            <p:fltVal val="0"/>
                                          </p:val>
                                        </p:tav>
                                        <p:tav tm="100000">
                                          <p:val>
                                            <p:strVal val="#ppt_h"/>
                                          </p:val>
                                        </p:tav>
                                      </p:tavLst>
                                    </p:anim>
                                    <p:anim calcmode="lin" valueType="num">
                                      <p:cBhvr>
                                        <p:cTn id="9" dur="5000" fill="hold"/>
                                        <p:tgtEl>
                                          <p:spTgt spid="906244"/>
                                        </p:tgtEl>
                                        <p:attrNameLst>
                                          <p:attrName>ppt_x</p:attrName>
                                        </p:attrNameLst>
                                      </p:cBhvr>
                                      <p:tavLst>
                                        <p:tav tm="0">
                                          <p:val>
                                            <p:fltVal val="0.5"/>
                                          </p:val>
                                        </p:tav>
                                        <p:tav tm="100000">
                                          <p:val>
                                            <p:strVal val="#ppt_x"/>
                                          </p:val>
                                        </p:tav>
                                      </p:tavLst>
                                    </p:anim>
                                    <p:anim calcmode="lin" valueType="num">
                                      <p:cBhvr>
                                        <p:cTn id="10" dur="5000" fill="hold"/>
                                        <p:tgtEl>
                                          <p:spTgt spid="9062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88419" name="Picture 5" descr="2-18"/>
          <p:cNvPicPr>
            <a:picLocks noChangeAspect="1" noChangeArrowheads="1"/>
          </p:cNvPicPr>
          <p:nvPr/>
        </p:nvPicPr>
        <p:blipFill>
          <a:blip r:embed="rId3"/>
          <a:srcRect/>
          <a:stretch>
            <a:fillRect/>
          </a:stretch>
        </p:blipFill>
        <p:spPr bwMode="auto">
          <a:xfrm>
            <a:off x="2159000" y="1092200"/>
            <a:ext cx="4991100" cy="49911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0467" name="Picture 5" descr="2-37b"/>
          <p:cNvPicPr>
            <a:picLocks noChangeAspect="1" noChangeArrowheads="1"/>
          </p:cNvPicPr>
          <p:nvPr/>
        </p:nvPicPr>
        <p:blipFill>
          <a:blip r:embed="rId3"/>
          <a:srcRect/>
          <a:stretch>
            <a:fillRect/>
          </a:stretch>
        </p:blipFill>
        <p:spPr bwMode="auto">
          <a:xfrm>
            <a:off x="1608138" y="520700"/>
            <a:ext cx="6076950" cy="589915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2515" name="Picture 5" descr="2-37e"/>
          <p:cNvPicPr>
            <a:picLocks noChangeAspect="1" noChangeArrowheads="1"/>
          </p:cNvPicPr>
          <p:nvPr/>
        </p:nvPicPr>
        <p:blipFill>
          <a:blip r:embed="rId3"/>
          <a:srcRect/>
          <a:stretch>
            <a:fillRect/>
          </a:stretch>
        </p:blipFill>
        <p:spPr bwMode="auto">
          <a:xfrm>
            <a:off x="474663" y="1171575"/>
            <a:ext cx="8101012" cy="4835525"/>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4563" name="Picture 5" descr="2-37f"/>
          <p:cNvPicPr>
            <a:picLocks noChangeAspect="1" noChangeArrowheads="1"/>
          </p:cNvPicPr>
          <p:nvPr/>
        </p:nvPicPr>
        <p:blipFill>
          <a:blip r:embed="rId3"/>
          <a:srcRect/>
          <a:stretch>
            <a:fillRect/>
          </a:stretch>
        </p:blipFill>
        <p:spPr bwMode="auto">
          <a:xfrm>
            <a:off x="-177800" y="1109663"/>
            <a:ext cx="9553575" cy="5008562"/>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6611" name="Picture 5" descr="2-37a"/>
          <p:cNvPicPr>
            <a:picLocks noChangeAspect="1" noChangeArrowheads="1"/>
          </p:cNvPicPr>
          <p:nvPr/>
        </p:nvPicPr>
        <p:blipFill>
          <a:blip r:embed="rId3"/>
          <a:srcRect/>
          <a:stretch>
            <a:fillRect/>
          </a:stretch>
        </p:blipFill>
        <p:spPr bwMode="auto">
          <a:xfrm>
            <a:off x="830263" y="657225"/>
            <a:ext cx="7534275" cy="56515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667000" y="571500"/>
            <a:ext cx="3810000" cy="5715000"/>
          </a:xfrm>
          <a:prstGeom prst="rect">
            <a:avLst/>
          </a:prstGeom>
        </p:spPr>
      </p:pic>
    </p:spTree>
    <p:extLst>
      <p:ext uri="{BB962C8B-B14F-4D97-AF65-F5344CB8AC3E}">
        <p14:creationId xmlns:p14="http://schemas.microsoft.com/office/powerpoint/2010/main" val="1469588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3" name="Picture 2"/>
          <p:cNvPicPr>
            <a:picLocks noChangeAspect="1"/>
          </p:cNvPicPr>
          <p:nvPr/>
        </p:nvPicPr>
        <p:blipFill>
          <a:blip r:embed="rId3"/>
          <a:stretch>
            <a:fillRect/>
          </a:stretch>
        </p:blipFill>
        <p:spPr>
          <a:xfrm>
            <a:off x="1625600" y="1524000"/>
            <a:ext cx="5880100" cy="3810000"/>
          </a:xfrm>
          <a:prstGeom prst="rect">
            <a:avLst/>
          </a:prstGeom>
        </p:spPr>
      </p:pic>
    </p:spTree>
    <p:extLst>
      <p:ext uri="{BB962C8B-B14F-4D97-AF65-F5344CB8AC3E}">
        <p14:creationId xmlns:p14="http://schemas.microsoft.com/office/powerpoint/2010/main" val="18222491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032000" y="1524000"/>
            <a:ext cx="5080000" cy="3810000"/>
          </a:xfrm>
          <a:prstGeom prst="rect">
            <a:avLst/>
          </a:prstGeom>
        </p:spPr>
      </p:pic>
    </p:spTree>
    <p:extLst>
      <p:ext uri="{BB962C8B-B14F-4D97-AF65-F5344CB8AC3E}">
        <p14:creationId xmlns:p14="http://schemas.microsoft.com/office/powerpoint/2010/main" val="262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3013" name="Picture 6"/>
          <p:cNvPicPr>
            <a:picLocks noChangeAspect="1" noChangeArrowheads="1"/>
          </p:cNvPicPr>
          <p:nvPr/>
        </p:nvPicPr>
        <p:blipFill>
          <a:blip r:embed="rId3"/>
          <a:srcRect/>
          <a:stretch>
            <a:fillRect/>
          </a:stretch>
        </p:blipFill>
        <p:spPr bwMode="auto">
          <a:xfrm>
            <a:off x="2225675" y="666750"/>
            <a:ext cx="4705350" cy="4724400"/>
          </a:xfrm>
          <a:prstGeom prst="rect">
            <a:avLst/>
          </a:prstGeom>
          <a:noFill/>
          <a:ln w="9525">
            <a:noFill/>
            <a:miter lim="800000"/>
            <a:headEnd/>
            <a:tailEnd/>
          </a:ln>
        </p:spPr>
      </p:pic>
      <p:sp>
        <p:nvSpPr>
          <p:cNvPr id="2" name="Arc 1">
            <a:extLst>
              <a:ext uri="{FF2B5EF4-FFF2-40B4-BE49-F238E27FC236}">
                <a16:creationId xmlns:a16="http://schemas.microsoft.com/office/drawing/2014/main" id="{DD22C748-B07C-5D4A-8076-85014B4C3F51}"/>
              </a:ext>
            </a:extLst>
          </p:cNvPr>
          <p:cNvSpPr/>
          <p:nvPr/>
        </p:nvSpPr>
        <p:spPr>
          <a:xfrm>
            <a:off x="4153546" y="2375115"/>
            <a:ext cx="1472339" cy="2107770"/>
          </a:xfrm>
          <a:prstGeom prst="arc">
            <a:avLst>
              <a:gd name="adj1" fmla="val 14674386"/>
              <a:gd name="adj2" fmla="val 4540265"/>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6945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la misma persona? ]</a:t>
            </a:r>
            <a:endParaRPr lang="en-US" dirty="0">
              <a:solidFill>
                <a:srgbClr val="3333CC"/>
              </a:solidFill>
            </a:endParaRPr>
          </a:p>
        </p:txBody>
      </p:sp>
      <p:pic>
        <p:nvPicPr>
          <p:cNvPr id="2" name="Picture 1" descr="Screen Shot 2013-08-19 at 10.44.53 AM.png"/>
          <p:cNvPicPr>
            <a:picLocks/>
          </p:cNvPicPr>
          <p:nvPr/>
        </p:nvPicPr>
        <p:blipFill>
          <a:blip r:embed="rId3">
            <a:extLst>
              <a:ext uri="{28A0092B-C50C-407E-A947-70E740481C1C}">
                <a14:useLocalDpi xmlns:a14="http://schemas.microsoft.com/office/drawing/2010/main" val="0"/>
              </a:ext>
            </a:extLst>
          </a:blip>
          <a:stretch>
            <a:fillRect/>
          </a:stretch>
        </p:blipFill>
        <p:spPr>
          <a:xfrm>
            <a:off x="546097" y="1181097"/>
            <a:ext cx="1439991" cy="1439991"/>
          </a:xfrm>
          <a:prstGeom prst="rect">
            <a:avLst/>
          </a:prstGeom>
        </p:spPr>
      </p:pic>
      <p:pic>
        <p:nvPicPr>
          <p:cNvPr id="3" name="Picture 2" descr="Screen Shot 2013-08-19 at 10.44.07 AM.png"/>
          <p:cNvPicPr>
            <a:picLocks/>
          </p:cNvPicPr>
          <p:nvPr/>
        </p:nvPicPr>
        <p:blipFill>
          <a:blip r:embed="rId4">
            <a:extLst>
              <a:ext uri="{28A0092B-C50C-407E-A947-70E740481C1C}">
                <a14:useLocalDpi xmlns:a14="http://schemas.microsoft.com/office/drawing/2010/main" val="0"/>
              </a:ext>
            </a:extLst>
          </a:blip>
          <a:stretch>
            <a:fillRect/>
          </a:stretch>
        </p:blipFill>
        <p:spPr>
          <a:xfrm>
            <a:off x="2324097" y="1181097"/>
            <a:ext cx="1439991" cy="1439991"/>
          </a:xfrm>
          <a:prstGeom prst="rect">
            <a:avLst/>
          </a:prstGeom>
        </p:spPr>
      </p:pic>
      <p:pic>
        <p:nvPicPr>
          <p:cNvPr id="5" name="Picture 4" descr="Screen Shot 2013-08-19 at 10.43.32 AM.png"/>
          <p:cNvPicPr>
            <a:picLocks/>
          </p:cNvPicPr>
          <p:nvPr/>
        </p:nvPicPr>
        <p:blipFill>
          <a:blip r:embed="rId5">
            <a:extLst>
              <a:ext uri="{28A0092B-C50C-407E-A947-70E740481C1C}">
                <a14:useLocalDpi xmlns:a14="http://schemas.microsoft.com/office/drawing/2010/main" val="0"/>
              </a:ext>
            </a:extLst>
          </a:blip>
          <a:stretch>
            <a:fillRect/>
          </a:stretch>
        </p:blipFill>
        <p:spPr>
          <a:xfrm>
            <a:off x="5626097" y="1155697"/>
            <a:ext cx="1439991" cy="1439991"/>
          </a:xfrm>
          <a:prstGeom prst="rect">
            <a:avLst/>
          </a:prstGeom>
        </p:spPr>
      </p:pic>
      <p:pic>
        <p:nvPicPr>
          <p:cNvPr id="6" name="Picture 5" descr="Screen Shot 2013-08-19 at 10.42.59 AM.png"/>
          <p:cNvPicPr>
            <a:picLocks/>
          </p:cNvPicPr>
          <p:nvPr/>
        </p:nvPicPr>
        <p:blipFill>
          <a:blip r:embed="rId6">
            <a:extLst>
              <a:ext uri="{28A0092B-C50C-407E-A947-70E740481C1C}">
                <a14:useLocalDpi xmlns:a14="http://schemas.microsoft.com/office/drawing/2010/main" val="0"/>
              </a:ext>
            </a:extLst>
          </a:blip>
          <a:stretch>
            <a:fillRect/>
          </a:stretch>
        </p:blipFill>
        <p:spPr>
          <a:xfrm>
            <a:off x="7327897" y="1155697"/>
            <a:ext cx="1439991" cy="1439991"/>
          </a:xfrm>
          <a:prstGeom prst="rect">
            <a:avLst/>
          </a:prstGeom>
        </p:spPr>
      </p:pic>
      <p:pic>
        <p:nvPicPr>
          <p:cNvPr id="7" name="Picture 6" descr="Screen Shot 2013-08-19 at 10.42.35 AM.png"/>
          <p:cNvPicPr>
            <a:picLocks/>
          </p:cNvPicPr>
          <p:nvPr/>
        </p:nvPicPr>
        <p:blipFill>
          <a:blip r:embed="rId7">
            <a:extLst>
              <a:ext uri="{28A0092B-C50C-407E-A947-70E740481C1C}">
                <a14:useLocalDpi xmlns:a14="http://schemas.microsoft.com/office/drawing/2010/main" val="0"/>
              </a:ext>
            </a:extLst>
          </a:blip>
          <a:stretch>
            <a:fillRect/>
          </a:stretch>
        </p:blipFill>
        <p:spPr>
          <a:xfrm>
            <a:off x="558797" y="2882897"/>
            <a:ext cx="1439991" cy="1439991"/>
          </a:xfrm>
          <a:prstGeom prst="rect">
            <a:avLst/>
          </a:prstGeom>
        </p:spPr>
      </p:pic>
      <p:pic>
        <p:nvPicPr>
          <p:cNvPr id="8" name="Picture 7" descr="Screen Shot 2013-08-19 at 10.42.18 AM.png"/>
          <p:cNvPicPr>
            <a:picLocks/>
          </p:cNvPicPr>
          <p:nvPr/>
        </p:nvPicPr>
        <p:blipFill>
          <a:blip r:embed="rId8">
            <a:extLst>
              <a:ext uri="{28A0092B-C50C-407E-A947-70E740481C1C}">
                <a14:useLocalDpi xmlns:a14="http://schemas.microsoft.com/office/drawing/2010/main" val="0"/>
              </a:ext>
            </a:extLst>
          </a:blip>
          <a:stretch>
            <a:fillRect/>
          </a:stretch>
        </p:blipFill>
        <p:spPr>
          <a:xfrm>
            <a:off x="3975097" y="2857497"/>
            <a:ext cx="1439991" cy="1439991"/>
          </a:xfrm>
          <a:prstGeom prst="rect">
            <a:avLst/>
          </a:prstGeom>
        </p:spPr>
      </p:pic>
      <p:pic>
        <p:nvPicPr>
          <p:cNvPr id="9" name="Picture 8" descr="Screen Shot 2013-08-19 at 10.55.43 AM.png"/>
          <p:cNvPicPr>
            <a:picLocks/>
          </p:cNvPicPr>
          <p:nvPr/>
        </p:nvPicPr>
        <p:blipFill>
          <a:blip r:embed="rId9">
            <a:extLst>
              <a:ext uri="{28A0092B-C50C-407E-A947-70E740481C1C}">
                <a14:useLocalDpi xmlns:a14="http://schemas.microsoft.com/office/drawing/2010/main" val="0"/>
              </a:ext>
            </a:extLst>
          </a:blip>
          <a:stretch>
            <a:fillRect/>
          </a:stretch>
        </p:blipFill>
        <p:spPr>
          <a:xfrm>
            <a:off x="3975097" y="1168397"/>
            <a:ext cx="1439991" cy="1439991"/>
          </a:xfrm>
          <a:prstGeom prst="rect">
            <a:avLst/>
          </a:prstGeom>
        </p:spPr>
      </p:pic>
      <p:pic>
        <p:nvPicPr>
          <p:cNvPr id="10" name="Picture 9" descr="Screen Shot 2013-08-19 at 10.54.54 AM.png"/>
          <p:cNvPicPr>
            <a:picLocks/>
          </p:cNvPicPr>
          <p:nvPr/>
        </p:nvPicPr>
        <p:blipFill>
          <a:blip r:embed="rId10">
            <a:extLst>
              <a:ext uri="{28A0092B-C50C-407E-A947-70E740481C1C}">
                <a14:useLocalDpi xmlns:a14="http://schemas.microsoft.com/office/drawing/2010/main" val="0"/>
              </a:ext>
            </a:extLst>
          </a:blip>
          <a:stretch>
            <a:fillRect/>
          </a:stretch>
        </p:blipFill>
        <p:spPr>
          <a:xfrm>
            <a:off x="5626097" y="2844797"/>
            <a:ext cx="1439991" cy="1439991"/>
          </a:xfrm>
          <a:prstGeom prst="rect">
            <a:avLst/>
          </a:prstGeom>
        </p:spPr>
      </p:pic>
      <p:pic>
        <p:nvPicPr>
          <p:cNvPr id="11" name="Picture 10" descr="Screen Shot 2013-08-19 at 10.54.07 AM.png"/>
          <p:cNvPicPr>
            <a:picLocks/>
          </p:cNvPicPr>
          <p:nvPr/>
        </p:nvPicPr>
        <p:blipFill>
          <a:blip r:embed="rId11">
            <a:extLst>
              <a:ext uri="{28A0092B-C50C-407E-A947-70E740481C1C}">
                <a14:useLocalDpi xmlns:a14="http://schemas.microsoft.com/office/drawing/2010/main" val="0"/>
              </a:ext>
            </a:extLst>
          </a:blip>
          <a:stretch>
            <a:fillRect/>
          </a:stretch>
        </p:blipFill>
        <p:spPr>
          <a:xfrm>
            <a:off x="2336797" y="4584697"/>
            <a:ext cx="1439991" cy="1439991"/>
          </a:xfrm>
          <a:prstGeom prst="rect">
            <a:avLst/>
          </a:prstGeom>
        </p:spPr>
      </p:pic>
      <p:pic>
        <p:nvPicPr>
          <p:cNvPr id="12" name="Picture 11" descr="Screen Shot 2013-08-19 at 10.53.56 AM.png"/>
          <p:cNvPicPr>
            <a:picLocks/>
          </p:cNvPicPr>
          <p:nvPr/>
        </p:nvPicPr>
        <p:blipFill>
          <a:blip r:embed="rId12">
            <a:extLst>
              <a:ext uri="{28A0092B-C50C-407E-A947-70E740481C1C}">
                <a14:useLocalDpi xmlns:a14="http://schemas.microsoft.com/office/drawing/2010/main" val="0"/>
              </a:ext>
            </a:extLst>
          </a:blip>
          <a:stretch>
            <a:fillRect/>
          </a:stretch>
        </p:blipFill>
        <p:spPr>
          <a:xfrm>
            <a:off x="558797" y="4610097"/>
            <a:ext cx="1439991" cy="1439991"/>
          </a:xfrm>
          <a:prstGeom prst="rect">
            <a:avLst/>
          </a:prstGeom>
        </p:spPr>
      </p:pic>
      <p:pic>
        <p:nvPicPr>
          <p:cNvPr id="13" name="Picture 12" descr="Screen Shot 2013-08-19 at 10.53.34 AM.png"/>
          <p:cNvPicPr>
            <a:picLocks/>
          </p:cNvPicPr>
          <p:nvPr/>
        </p:nvPicPr>
        <p:blipFill>
          <a:blip r:embed="rId13">
            <a:extLst>
              <a:ext uri="{28A0092B-C50C-407E-A947-70E740481C1C}">
                <a14:useLocalDpi xmlns:a14="http://schemas.microsoft.com/office/drawing/2010/main" val="0"/>
              </a:ext>
            </a:extLst>
          </a:blip>
          <a:stretch>
            <a:fillRect/>
          </a:stretch>
        </p:blipFill>
        <p:spPr>
          <a:xfrm>
            <a:off x="7315197" y="2844797"/>
            <a:ext cx="1439991" cy="1439991"/>
          </a:xfrm>
          <a:prstGeom prst="rect">
            <a:avLst/>
          </a:prstGeom>
        </p:spPr>
      </p:pic>
      <p:pic>
        <p:nvPicPr>
          <p:cNvPr id="14" name="Picture 13" descr="Screen Shot 2013-08-19 at 10.53.12 AM.png"/>
          <p:cNvPicPr>
            <a:picLocks/>
          </p:cNvPicPr>
          <p:nvPr/>
        </p:nvPicPr>
        <p:blipFill>
          <a:blip r:embed="rId14">
            <a:extLst>
              <a:ext uri="{28A0092B-C50C-407E-A947-70E740481C1C}">
                <a14:useLocalDpi xmlns:a14="http://schemas.microsoft.com/office/drawing/2010/main" val="0"/>
              </a:ext>
            </a:extLst>
          </a:blip>
          <a:stretch>
            <a:fillRect/>
          </a:stretch>
        </p:blipFill>
        <p:spPr>
          <a:xfrm>
            <a:off x="3987797" y="4584697"/>
            <a:ext cx="1439991" cy="1439991"/>
          </a:xfrm>
          <a:prstGeom prst="rect">
            <a:avLst/>
          </a:prstGeom>
        </p:spPr>
      </p:pic>
      <p:pic>
        <p:nvPicPr>
          <p:cNvPr id="15" name="Picture 14" descr="Screen Shot 2013-08-19 at 10.51.57 AM.png"/>
          <p:cNvPicPr>
            <a:picLocks/>
          </p:cNvPicPr>
          <p:nvPr/>
        </p:nvPicPr>
        <p:blipFill>
          <a:blip r:embed="rId15">
            <a:extLst>
              <a:ext uri="{28A0092B-C50C-407E-A947-70E740481C1C}">
                <a14:useLocalDpi xmlns:a14="http://schemas.microsoft.com/office/drawing/2010/main" val="0"/>
              </a:ext>
            </a:extLst>
          </a:blip>
          <a:stretch>
            <a:fillRect/>
          </a:stretch>
        </p:blipFill>
        <p:spPr>
          <a:xfrm>
            <a:off x="2349497" y="2857497"/>
            <a:ext cx="1439991" cy="1439991"/>
          </a:xfrm>
          <a:prstGeom prst="rect">
            <a:avLst/>
          </a:prstGeom>
        </p:spPr>
      </p:pic>
      <p:pic>
        <p:nvPicPr>
          <p:cNvPr id="16" name="Picture 15" descr="Screen Shot 2013-08-19 at 10.51.30 AM.png"/>
          <p:cNvPicPr>
            <a:picLocks/>
          </p:cNvPicPr>
          <p:nvPr/>
        </p:nvPicPr>
        <p:blipFill>
          <a:blip r:embed="rId16">
            <a:extLst>
              <a:ext uri="{28A0092B-C50C-407E-A947-70E740481C1C}">
                <a14:useLocalDpi xmlns:a14="http://schemas.microsoft.com/office/drawing/2010/main" val="0"/>
              </a:ext>
            </a:extLst>
          </a:blip>
          <a:stretch>
            <a:fillRect/>
          </a:stretch>
        </p:blipFill>
        <p:spPr>
          <a:xfrm>
            <a:off x="5626097" y="4597397"/>
            <a:ext cx="1439991" cy="1439991"/>
          </a:xfrm>
          <a:prstGeom prst="rect">
            <a:avLst/>
          </a:prstGeom>
        </p:spPr>
      </p:pic>
      <p:pic>
        <p:nvPicPr>
          <p:cNvPr id="19" name="Picture 18"/>
          <p:cNvPicPr>
            <a:picLocks/>
          </p:cNvPicPr>
          <p:nvPr/>
        </p:nvPicPr>
        <p:blipFill>
          <a:blip r:embed="rId17">
            <a:extLst>
              <a:ext uri="{28A0092B-C50C-407E-A947-70E740481C1C}">
                <a14:useLocalDpi xmlns:a14="http://schemas.microsoft.com/office/drawing/2010/main" val="0"/>
              </a:ext>
            </a:extLst>
          </a:blip>
          <a:stretch>
            <a:fillRect/>
          </a:stretch>
        </p:blipFill>
        <p:spPr>
          <a:xfrm>
            <a:off x="7382926" y="4571997"/>
            <a:ext cx="1380732" cy="1439991"/>
          </a:xfrm>
          <a:prstGeom prst="rect">
            <a:avLst/>
          </a:prstGeom>
        </p:spPr>
      </p:pic>
    </p:spTree>
    <p:extLst>
      <p:ext uri="{BB962C8B-B14F-4D97-AF65-F5344CB8AC3E}">
        <p14:creationId xmlns:p14="http://schemas.microsoft.com/office/powerpoint/2010/main" val="39534967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4173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tan cierto esto? ]</a:t>
            </a:r>
            <a:endParaRPr lang="en-US" dirty="0">
              <a:solidFill>
                <a:srgbClr val="3333CC"/>
              </a:solidFill>
            </a:endParaRPr>
          </a:p>
        </p:txBody>
      </p:sp>
      <p:pic>
        <p:nvPicPr>
          <p:cNvPr id="4" name="Picture 3" descr="IMG01-colo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1" y="751416"/>
            <a:ext cx="6159500" cy="5954183"/>
          </a:xfrm>
          <a:prstGeom prst="rect">
            <a:avLst/>
          </a:prstGeom>
        </p:spPr>
      </p:pic>
    </p:spTree>
    <p:extLst>
      <p:ext uri="{BB962C8B-B14F-4D97-AF65-F5344CB8AC3E}">
        <p14:creationId xmlns:p14="http://schemas.microsoft.com/office/powerpoint/2010/main" val="31651011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176213" y="76200"/>
            <a:ext cx="65845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¿Qué números se ven en cada cuadrado? ]</a:t>
            </a:r>
            <a:endParaRPr lang="en-US" dirty="0">
              <a:solidFill>
                <a:srgbClr val="3333CC"/>
              </a:solidFill>
            </a:endParaRPr>
          </a:p>
        </p:txBody>
      </p:sp>
      <p:pic>
        <p:nvPicPr>
          <p:cNvPr id="198659" name="Picture 5" descr="2-43"/>
          <p:cNvPicPr>
            <a:picLocks noChangeAspect="1" noChangeArrowheads="1"/>
          </p:cNvPicPr>
          <p:nvPr/>
        </p:nvPicPr>
        <p:blipFill>
          <a:blip r:embed="rId3"/>
          <a:srcRect/>
          <a:stretch>
            <a:fillRect/>
          </a:stretch>
        </p:blipFill>
        <p:spPr bwMode="auto">
          <a:xfrm>
            <a:off x="1654175" y="574675"/>
            <a:ext cx="5810250" cy="5835650"/>
          </a:xfrm>
          <a:prstGeom prst="rect">
            <a:avLst/>
          </a:prstGeom>
          <a:noFill/>
          <a:ln w="9525">
            <a:noFill/>
            <a:miter lim="800000"/>
            <a:headEnd/>
            <a:tailEnd/>
          </a:ln>
        </p:spPr>
      </p:pic>
      <p:sp>
        <p:nvSpPr>
          <p:cNvPr id="920582" name="Rectangle 6"/>
          <p:cNvSpPr>
            <a:spLocks noChangeArrowheads="1"/>
          </p:cNvSpPr>
          <p:nvPr/>
        </p:nvSpPr>
        <p:spPr bwMode="auto">
          <a:xfrm>
            <a:off x="714375" y="2822575"/>
            <a:ext cx="7588250" cy="1190625"/>
          </a:xfrm>
          <a:prstGeom prst="rect">
            <a:avLst/>
          </a:prstGeom>
          <a:solidFill>
            <a:srgbClr val="6699FF">
              <a:alpha val="67842"/>
            </a:srgbClr>
          </a:solidFill>
          <a:ln w="9525">
            <a:noFill/>
            <a:miter lim="800000"/>
            <a:headEnd/>
            <a:tailEnd/>
          </a:ln>
        </p:spPr>
        <p:txBody>
          <a:bodyPr anchor="ctr">
            <a:prstTxWarp prst="textNoShape">
              <a:avLst/>
            </a:prstTxWarp>
            <a:spAutoFit/>
          </a:bodyPr>
          <a:lstStyle/>
          <a:p>
            <a:r>
              <a:rPr lang="en-US">
                <a:solidFill>
                  <a:schemeClr val="bg1"/>
                </a:solidFill>
              </a:rPr>
              <a:t>Si no aprecias en sus respectivos cuadrados el</a:t>
            </a:r>
            <a:r>
              <a:rPr lang="en-US" b="1">
                <a:solidFill>
                  <a:schemeClr val="bg1"/>
                </a:solidFill>
              </a:rPr>
              <a:t> 8</a:t>
            </a:r>
            <a:r>
              <a:rPr lang="en-US">
                <a:solidFill>
                  <a:schemeClr val="bg1"/>
                </a:solidFill>
              </a:rPr>
              <a:t>, el </a:t>
            </a:r>
            <a:r>
              <a:rPr lang="en-US" b="1">
                <a:solidFill>
                  <a:schemeClr val="bg1"/>
                </a:solidFill>
              </a:rPr>
              <a:t>17</a:t>
            </a:r>
            <a:r>
              <a:rPr lang="en-US">
                <a:solidFill>
                  <a:schemeClr val="bg1"/>
                </a:solidFill>
              </a:rPr>
              <a:t> y el </a:t>
            </a:r>
            <a:r>
              <a:rPr lang="en-US" b="1">
                <a:solidFill>
                  <a:schemeClr val="bg1"/>
                </a:solidFill>
              </a:rPr>
              <a:t>0</a:t>
            </a:r>
            <a:r>
              <a:rPr lang="en-US">
                <a:solidFill>
                  <a:schemeClr val="bg1"/>
                </a:solidFill>
              </a:rPr>
              <a:t>, es que tienes un daltonismo bastante común: la confusión del rojo con el verde, en distintos grados de intensidad. Si no percibes el número </a:t>
            </a:r>
            <a:r>
              <a:rPr lang="en-US" b="1">
                <a:solidFill>
                  <a:schemeClr val="bg1"/>
                </a:solidFill>
              </a:rPr>
              <a:t>12</a:t>
            </a:r>
            <a:r>
              <a:rPr lang="en-US">
                <a:solidFill>
                  <a:schemeClr val="bg1"/>
                </a:solidFill>
              </a:rPr>
              <a:t>, es porque tienes una ceguera total al rojo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0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2" grpId="0" animBg="1"/>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8559</TotalTime>
  <Words>2699</Words>
  <Application>Microsoft Macintosh PowerPoint</Application>
  <PresentationFormat>On-screen Show (4:3)</PresentationFormat>
  <Paragraphs>551</Paragraphs>
  <Slides>92</Slides>
  <Notes>88</Notes>
  <HiddenSlides>8</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92</vt:i4>
      </vt:variant>
    </vt:vector>
  </HeadingPairs>
  <TitlesOfParts>
    <vt:vector size="104" baseType="lpstr">
      <vt:lpstr>Arial</vt:lpstr>
      <vt:lpstr>Garamond</vt:lpstr>
      <vt:lpstr>Helvetica</vt:lpstr>
      <vt:lpstr>Helvetica Neue Light</vt:lpstr>
      <vt:lpstr>Times</vt:lpstr>
      <vt:lpstr>Times New Roman</vt:lpstr>
      <vt:lpstr>Trebuchet MS</vt:lpstr>
      <vt:lpstr>Verdana</vt:lpstr>
      <vt:lpstr>1_Diseño predeterminado</vt:lpstr>
      <vt:lpstr>2_Diseño predeterminado</vt:lpstr>
      <vt:lpstr>Ecuación</vt:lpstr>
      <vt:lpstr>Imagen de mapa de bits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112</cp:revision>
  <dcterms:created xsi:type="dcterms:W3CDTF">2012-08-08T11:26:33Z</dcterms:created>
  <dcterms:modified xsi:type="dcterms:W3CDTF">2021-08-30T20:17:45Z</dcterms:modified>
</cp:coreProperties>
</file>